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08" r:id="rId1"/>
  </p:sldMasterIdLst>
  <p:sldIdLst>
    <p:sldId id="256" r:id="rId2"/>
    <p:sldId id="257" r:id="rId3"/>
    <p:sldId id="258" r:id="rId4"/>
    <p:sldId id="264" r:id="rId5"/>
    <p:sldId id="265" r:id="rId6"/>
    <p:sldId id="266" r:id="rId7"/>
    <p:sldId id="267" r:id="rId8"/>
    <p:sldId id="268" r:id="rId9"/>
    <p:sldId id="269" r:id="rId10"/>
    <p:sldId id="270" r:id="rId11"/>
    <p:sldId id="271" r:id="rId12"/>
    <p:sldId id="272" r:id="rId13"/>
    <p:sldId id="273"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441" autoAdjust="0"/>
    <p:restoredTop sz="86380" autoAdjust="0"/>
  </p:normalViewPr>
  <p:slideViewPr>
    <p:cSldViewPr>
      <p:cViewPr>
        <p:scale>
          <a:sx n="66" d="100"/>
          <a:sy n="66" d="100"/>
        </p:scale>
        <p:origin x="-2142" y="-258"/>
      </p:cViewPr>
      <p:guideLst>
        <p:guide orient="horz" pos="2160"/>
        <p:guide pos="2880"/>
      </p:guideLst>
    </p:cSldViewPr>
  </p:slideViewPr>
  <p:outlineViewPr>
    <p:cViewPr>
      <p:scale>
        <a:sx n="33" d="100"/>
        <a:sy n="33" d="100"/>
      </p:scale>
      <p:origin x="126" y="60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a:lstStyle/>
          <a:p>
            <a:fld id="{BDF76518-A424-4D92-ACB3-B76F80035A4D}" type="slidenum">
              <a:rPr lang="ar-IQ" smtClean="0"/>
              <a:pPr/>
              <a:t>‹#›</a:t>
            </a:fld>
            <a:endParaRPr lang="ar-IQ"/>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7924800" y="6416675"/>
            <a:ext cx="762000" cy="365125"/>
          </a:xfrm>
        </p:spPr>
        <p:txBody>
          <a:bodyPr/>
          <a:lstStyle/>
          <a:p>
            <a:fld id="{BDF76518-A424-4D92-ACB3-B76F80035A4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78D483-0CF1-486C-9704-660A00E43FE2}" type="datetimeFigureOut">
              <a:rPr lang="ar-IQ" smtClean="0"/>
              <a:pPr/>
              <a:t>08/04/1440</a:t>
            </a:fld>
            <a:endParaRPr lang="ar-IQ"/>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DF76518-A424-4D92-ACB3-B76F80035A4D}"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mtClean="0"/>
              <a:t/>
            </a:r>
            <a:br>
              <a:rPr lang="ar-IQ" smtClean="0"/>
            </a:br>
            <a:r>
              <a:rPr lang="ar-IQ" smtClean="0"/>
              <a:t/>
            </a:r>
            <a:br>
              <a:rPr lang="ar-IQ" smtClean="0"/>
            </a:br>
            <a:r>
              <a:rPr lang="ar-IQ" smtClean="0"/>
              <a:t/>
            </a:r>
            <a:br>
              <a:rPr lang="ar-IQ" smtClean="0"/>
            </a:br>
            <a:r>
              <a:rPr lang="ar-IQ" smtClean="0"/>
              <a:t/>
            </a:r>
            <a:br>
              <a:rPr lang="ar-IQ" smtClean="0"/>
            </a:br>
            <a:r>
              <a:rPr lang="ar-IQ" smtClean="0"/>
              <a:t>محاضرات طرائق التدريس العملي</a:t>
            </a:r>
            <a:r>
              <a:rPr lang="en-US" smtClean="0"/>
              <a:t/>
            </a:r>
            <a:br>
              <a:rPr lang="en-US" smtClean="0"/>
            </a:br>
            <a:endParaRPr lang="ar-IQ" dirty="0"/>
          </a:p>
        </p:txBody>
      </p:sp>
      <p:sp>
        <p:nvSpPr>
          <p:cNvPr id="3" name="عنوان فرعي 2"/>
          <p:cNvSpPr>
            <a:spLocks noGrp="1"/>
          </p:cNvSpPr>
          <p:nvPr>
            <p:ph type="subTitle" idx="1"/>
          </p:nvPr>
        </p:nvSpPr>
        <p:spPr/>
        <p:txBody>
          <a:bodyPr/>
          <a:lstStyle/>
          <a:p>
            <a:r>
              <a:rPr lang="ar-IQ" dirty="0" smtClean="0">
                <a:solidFill>
                  <a:srgbClr val="FF0000"/>
                </a:solidFill>
              </a:rPr>
              <a:t>أ.د لقمان عمران </a:t>
            </a:r>
            <a:r>
              <a:rPr lang="ar-IQ" dirty="0" err="1" smtClean="0">
                <a:solidFill>
                  <a:srgbClr val="FF0000"/>
                </a:solidFill>
              </a:rPr>
              <a:t>شنين</a:t>
            </a:r>
            <a:endParaRPr lang="en-US" dirty="0" smtClean="0">
              <a:solidFill>
                <a:srgbClr val="FF0000"/>
              </a:solidFill>
            </a:endParaRPr>
          </a:p>
          <a:p>
            <a:r>
              <a:rPr lang="ar-IQ" dirty="0" smtClean="0">
                <a:solidFill>
                  <a:srgbClr val="FF0000"/>
                </a:solidFill>
              </a:rPr>
              <a:t>1439هــ                                                  2018 </a:t>
            </a:r>
            <a:r>
              <a:rPr lang="ar-IQ" dirty="0" err="1" smtClean="0"/>
              <a:t>م</a:t>
            </a:r>
            <a:endParaRPr lang="ar-IQ" dirty="0"/>
          </a:p>
        </p:txBody>
      </p:sp>
      <p:sp>
        <p:nvSpPr>
          <p:cNvPr id="4" name="مربع نص 3"/>
          <p:cNvSpPr txBox="1"/>
          <p:nvPr/>
        </p:nvSpPr>
        <p:spPr>
          <a:xfrm>
            <a:off x="214282" y="285728"/>
            <a:ext cx="8715436" cy="369332"/>
          </a:xfrm>
          <a:prstGeom prst="rect">
            <a:avLst/>
          </a:prstGeom>
          <a:noFill/>
        </p:spPr>
        <p:txBody>
          <a:bodyPr wrap="square" rtlCol="1">
            <a:spAutoFit/>
          </a:bodyPr>
          <a:lstStyle/>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428604"/>
            <a:ext cx="8429684" cy="7048083"/>
          </a:xfrm>
          <a:prstGeom prst="rect">
            <a:avLst/>
          </a:prstGeom>
          <a:noFill/>
        </p:spPr>
        <p:txBody>
          <a:bodyPr wrap="square" rtlCol="1">
            <a:spAutoFit/>
          </a:bodyPr>
          <a:lstStyle/>
          <a:p>
            <a:pPr lvl="0"/>
            <a:r>
              <a:rPr lang="ar-IQ" sz="2000" b="1" dirty="0" smtClean="0">
                <a:solidFill>
                  <a:schemeClr val="bg1"/>
                </a:solidFill>
              </a:rPr>
              <a:t>الرحلات التعليمية </a:t>
            </a:r>
            <a:endParaRPr lang="en-US" sz="2000" dirty="0" smtClean="0">
              <a:solidFill>
                <a:schemeClr val="bg1"/>
              </a:solidFill>
            </a:endParaRPr>
          </a:p>
          <a:p>
            <a:pPr lvl="0"/>
            <a:r>
              <a:rPr lang="ar-IQ" sz="2000" b="1" dirty="0" smtClean="0">
                <a:solidFill>
                  <a:schemeClr val="bg1"/>
                </a:solidFill>
              </a:rPr>
              <a:t>المختبرات التعليمية</a:t>
            </a:r>
            <a:endParaRPr lang="en-US" sz="2000" dirty="0" smtClean="0">
              <a:solidFill>
                <a:schemeClr val="bg1"/>
              </a:solidFill>
            </a:endParaRPr>
          </a:p>
          <a:p>
            <a:pPr lvl="0"/>
            <a:r>
              <a:rPr lang="ar-IQ" sz="2000" b="1" dirty="0" smtClean="0">
                <a:solidFill>
                  <a:schemeClr val="bg1"/>
                </a:solidFill>
              </a:rPr>
              <a:t>المتاحف</a:t>
            </a:r>
            <a:endParaRPr lang="en-US" sz="2000" dirty="0" smtClean="0">
              <a:solidFill>
                <a:schemeClr val="bg1"/>
              </a:solidFill>
            </a:endParaRPr>
          </a:p>
          <a:p>
            <a:pPr lvl="0"/>
            <a:r>
              <a:rPr lang="ar-IQ" sz="2000" b="1" dirty="0" smtClean="0">
                <a:solidFill>
                  <a:schemeClr val="bg1"/>
                </a:solidFill>
              </a:rPr>
              <a:t>الملاعب والمنشات الرياضية </a:t>
            </a:r>
            <a:endParaRPr lang="en-US" sz="2000" dirty="0" smtClean="0">
              <a:solidFill>
                <a:schemeClr val="bg1"/>
              </a:solidFill>
            </a:endParaRPr>
          </a:p>
          <a:p>
            <a:pPr lvl="0"/>
            <a:r>
              <a:rPr lang="ar-IQ" sz="2000" b="1" dirty="0" smtClean="0">
                <a:solidFill>
                  <a:schemeClr val="bg1"/>
                </a:solidFill>
              </a:rPr>
              <a:t> لمس الكرة </a:t>
            </a:r>
            <a:r>
              <a:rPr lang="ar-IQ" sz="2000" b="1" dirty="0" err="1" smtClean="0">
                <a:solidFill>
                  <a:schemeClr val="bg1"/>
                </a:solidFill>
              </a:rPr>
              <a:t>والاحساس</a:t>
            </a:r>
            <a:r>
              <a:rPr lang="ar-IQ" sz="2000" b="1" dirty="0" smtClean="0">
                <a:solidFill>
                  <a:schemeClr val="bg1"/>
                </a:solidFill>
              </a:rPr>
              <a:t> </a:t>
            </a:r>
            <a:r>
              <a:rPr lang="ar-IQ" sz="2000" b="1" dirty="0" err="1" smtClean="0">
                <a:solidFill>
                  <a:schemeClr val="bg1"/>
                </a:solidFill>
              </a:rPr>
              <a:t>بها</a:t>
            </a:r>
            <a:r>
              <a:rPr lang="ar-IQ" sz="2000" b="1" dirty="0" smtClean="0">
                <a:solidFill>
                  <a:schemeClr val="bg1"/>
                </a:solidFill>
              </a:rPr>
              <a:t> قبل تصويبها على الهدف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أن الوسائل التعليمية سواء كانت (سمعية </a:t>
            </a:r>
            <a:r>
              <a:rPr lang="ar-IQ" sz="2000" dirty="0" err="1" smtClean="0">
                <a:solidFill>
                  <a:schemeClr val="bg1"/>
                </a:solidFill>
              </a:rPr>
              <a:t>ام</a:t>
            </a:r>
            <a:r>
              <a:rPr lang="ar-IQ" sz="2000" dirty="0" smtClean="0">
                <a:solidFill>
                  <a:schemeClr val="bg1"/>
                </a:solidFill>
              </a:rPr>
              <a:t> بصرية </a:t>
            </a:r>
            <a:r>
              <a:rPr lang="ar-IQ" sz="2000" dirty="0" err="1" smtClean="0">
                <a:solidFill>
                  <a:schemeClr val="bg1"/>
                </a:solidFill>
              </a:rPr>
              <a:t>ام</a:t>
            </a:r>
            <a:r>
              <a:rPr lang="ar-IQ" sz="2000" dirty="0" smtClean="0">
                <a:solidFill>
                  <a:schemeClr val="bg1"/>
                </a:solidFill>
              </a:rPr>
              <a:t> سمعية بصرية) تساهم في نقل الخبرات </a:t>
            </a:r>
            <a:r>
              <a:rPr lang="ar-IQ" sz="2000" dirty="0" err="1" smtClean="0">
                <a:solidFill>
                  <a:schemeClr val="bg1"/>
                </a:solidFill>
              </a:rPr>
              <a:t>الى</a:t>
            </a:r>
            <a:r>
              <a:rPr lang="ar-IQ" sz="2000" dirty="0" smtClean="0">
                <a:solidFill>
                  <a:schemeClr val="bg1"/>
                </a:solidFill>
              </a:rPr>
              <a:t> المتعلمين </a:t>
            </a:r>
            <a:r>
              <a:rPr lang="ar-IQ" sz="2000" dirty="0" err="1" smtClean="0">
                <a:solidFill>
                  <a:schemeClr val="bg1"/>
                </a:solidFill>
              </a:rPr>
              <a:t>باكثر</a:t>
            </a:r>
            <a:r>
              <a:rPr lang="ar-IQ" sz="2000" dirty="0" smtClean="0">
                <a:solidFill>
                  <a:schemeClr val="bg1"/>
                </a:solidFill>
              </a:rPr>
              <a:t> وضوح وننصح </a:t>
            </a:r>
            <a:r>
              <a:rPr lang="ar-IQ" sz="2000" dirty="0" err="1" smtClean="0">
                <a:solidFill>
                  <a:schemeClr val="bg1"/>
                </a:solidFill>
              </a:rPr>
              <a:t>بأستخدام</a:t>
            </a:r>
            <a:r>
              <a:rPr lang="ar-IQ" sz="2000" b="1" dirty="0" err="1" smtClean="0">
                <a:solidFill>
                  <a:schemeClr val="bg1"/>
                </a:solidFill>
              </a:rPr>
              <a:t>الوسائط</a:t>
            </a:r>
            <a:r>
              <a:rPr lang="ar-IQ" sz="2000" b="1" dirty="0" smtClean="0">
                <a:solidFill>
                  <a:schemeClr val="bg1"/>
                </a:solidFill>
              </a:rPr>
              <a:t> المتعددة</a:t>
            </a:r>
            <a:r>
              <a:rPr lang="ar-IQ" sz="2000" dirty="0" smtClean="0">
                <a:solidFill>
                  <a:schemeClr val="bg1"/>
                </a:solidFill>
              </a:rPr>
              <a:t> عند عرض المهارات للطلبة في الجزء التعليمي من الدرس </a:t>
            </a:r>
            <a:r>
              <a:rPr lang="ar-IQ" sz="2000" dirty="0" err="1" smtClean="0">
                <a:solidFill>
                  <a:schemeClr val="bg1"/>
                </a:solidFill>
              </a:rPr>
              <a:t>لانها</a:t>
            </a:r>
            <a:r>
              <a:rPr lang="ar-IQ" sz="2000" dirty="0" smtClean="0">
                <a:solidFill>
                  <a:schemeClr val="bg1"/>
                </a:solidFill>
              </a:rPr>
              <a:t> تؤثر على </a:t>
            </a:r>
            <a:r>
              <a:rPr lang="ar-IQ" sz="2000" dirty="0" err="1" smtClean="0">
                <a:solidFill>
                  <a:schemeClr val="bg1"/>
                </a:solidFill>
              </a:rPr>
              <a:t>اكثر</a:t>
            </a:r>
            <a:r>
              <a:rPr lang="ar-IQ" sz="2000" dirty="0" smtClean="0">
                <a:solidFill>
                  <a:schemeClr val="bg1"/>
                </a:solidFill>
              </a:rPr>
              <a:t> من حاسة وهذا التنوع في الحواس ينمي </a:t>
            </a:r>
            <a:r>
              <a:rPr lang="ar-IQ" sz="2000" dirty="0" err="1" smtClean="0">
                <a:solidFill>
                  <a:schemeClr val="bg1"/>
                </a:solidFill>
              </a:rPr>
              <a:t>الذاكره</a:t>
            </a:r>
            <a:r>
              <a:rPr lang="ar-IQ" sz="2000" dirty="0" smtClean="0">
                <a:solidFill>
                  <a:schemeClr val="bg1"/>
                </a:solidFill>
              </a:rPr>
              <a:t> ويزيد من حفظ </a:t>
            </a:r>
            <a:r>
              <a:rPr lang="ar-IQ" sz="2000" dirty="0" err="1" smtClean="0">
                <a:solidFill>
                  <a:schemeClr val="bg1"/>
                </a:solidFill>
              </a:rPr>
              <a:t>المعلومه</a:t>
            </a:r>
            <a:r>
              <a:rPr lang="ar-IQ" sz="2000" dirty="0" smtClean="0">
                <a:solidFill>
                  <a:schemeClr val="bg1"/>
                </a:solidFill>
              </a:rPr>
              <a:t> في الذاكرة الطويلة </a:t>
            </a:r>
            <a:r>
              <a:rPr lang="ar-IQ" sz="2000" dirty="0" err="1" smtClean="0">
                <a:solidFill>
                  <a:schemeClr val="bg1"/>
                </a:solidFill>
              </a:rPr>
              <a:t>الامد</a:t>
            </a:r>
            <a:r>
              <a:rPr lang="ar-IQ" sz="2000" dirty="0" smtClean="0">
                <a:solidFill>
                  <a:schemeClr val="bg1"/>
                </a:solidFill>
              </a:rPr>
              <a:t> وبالتالي سرعة استرجاعها كما أن أشراك </a:t>
            </a:r>
            <a:r>
              <a:rPr lang="ar-IQ" sz="2000" dirty="0" err="1" smtClean="0">
                <a:solidFill>
                  <a:schemeClr val="bg1"/>
                </a:solidFill>
              </a:rPr>
              <a:t>اكثر</a:t>
            </a:r>
            <a:r>
              <a:rPr lang="ar-IQ" sz="2000" dirty="0" smtClean="0">
                <a:solidFill>
                  <a:schemeClr val="bg1"/>
                </a:solidFill>
              </a:rPr>
              <a:t> من حاسة يبدد الملل ويزيد الانتباه </a:t>
            </a:r>
            <a:r>
              <a:rPr lang="ar-IQ" sz="2000" dirty="0" err="1" smtClean="0">
                <a:solidFill>
                  <a:schemeClr val="bg1"/>
                </a:solidFill>
              </a:rPr>
              <a:t>والاثارة</a:t>
            </a:r>
            <a:r>
              <a:rPr lang="ar-IQ" sz="2000" dirty="0" smtClean="0">
                <a:solidFill>
                  <a:schemeClr val="bg1"/>
                </a:solidFill>
              </a:rPr>
              <a:t> ، فتدريب الحواس يؤدي </a:t>
            </a:r>
            <a:r>
              <a:rPr lang="ar-IQ" sz="2000" dirty="0" err="1" smtClean="0">
                <a:solidFill>
                  <a:schemeClr val="bg1"/>
                </a:solidFill>
              </a:rPr>
              <a:t>الى</a:t>
            </a:r>
            <a:r>
              <a:rPr lang="ar-IQ" sz="2000" dirty="0" smtClean="0">
                <a:solidFill>
                  <a:schemeClr val="bg1"/>
                </a:solidFill>
              </a:rPr>
              <a:t> الفهم وبالتالي </a:t>
            </a:r>
            <a:r>
              <a:rPr lang="ar-IQ" sz="2000" dirty="0" err="1" smtClean="0">
                <a:solidFill>
                  <a:schemeClr val="bg1"/>
                </a:solidFill>
              </a:rPr>
              <a:t>الى</a:t>
            </a:r>
            <a:r>
              <a:rPr lang="ar-IQ" sz="2000" dirty="0" smtClean="0">
                <a:solidFill>
                  <a:schemeClr val="bg1"/>
                </a:solidFill>
              </a:rPr>
              <a:t> التعلم .</a:t>
            </a:r>
            <a:endParaRPr lang="en-US" sz="2000" dirty="0" smtClean="0">
              <a:solidFill>
                <a:schemeClr val="bg1"/>
              </a:solidFill>
            </a:endParaRPr>
          </a:p>
          <a:p>
            <a:r>
              <a:rPr lang="ar-IQ" sz="2000" dirty="0" smtClean="0">
                <a:solidFill>
                  <a:schemeClr val="bg1"/>
                </a:solidFill>
              </a:rPr>
              <a:t> فعند عرض مقطع فيديو لمهارة معينه </a:t>
            </a:r>
            <a:r>
              <a:rPr lang="ar-IQ" sz="2000" dirty="0" err="1" smtClean="0">
                <a:solidFill>
                  <a:schemeClr val="bg1"/>
                </a:solidFill>
              </a:rPr>
              <a:t>او</a:t>
            </a:r>
            <a:r>
              <a:rPr lang="ar-IQ" sz="2000" dirty="0" smtClean="0">
                <a:solidFill>
                  <a:schemeClr val="bg1"/>
                </a:solidFill>
              </a:rPr>
              <a:t> استخدام الصور والمجسمات </a:t>
            </a:r>
            <a:r>
              <a:rPr lang="ar-IQ" sz="2000" dirty="0" err="1" smtClean="0">
                <a:solidFill>
                  <a:schemeClr val="bg1"/>
                </a:solidFill>
              </a:rPr>
              <a:t>او</a:t>
            </a:r>
            <a:r>
              <a:rPr lang="ar-IQ" sz="2000" dirty="0" smtClean="0">
                <a:solidFill>
                  <a:schemeClr val="bg1"/>
                </a:solidFill>
              </a:rPr>
              <a:t> </a:t>
            </a:r>
            <a:r>
              <a:rPr lang="ar-IQ" sz="2000" dirty="0" err="1" smtClean="0">
                <a:solidFill>
                  <a:schemeClr val="bg1"/>
                </a:solidFill>
              </a:rPr>
              <a:t>اجهزة</a:t>
            </a:r>
            <a:r>
              <a:rPr lang="ar-IQ" sz="2000" dirty="0" smtClean="0">
                <a:solidFill>
                  <a:schemeClr val="bg1"/>
                </a:solidFill>
              </a:rPr>
              <a:t> العرض المختلفة كالتلفزيون </a:t>
            </a:r>
            <a:r>
              <a:rPr lang="ar-IQ" sz="2000" dirty="0" err="1" smtClean="0">
                <a:solidFill>
                  <a:schemeClr val="bg1"/>
                </a:solidFill>
              </a:rPr>
              <a:t>والداتا</a:t>
            </a:r>
            <a:r>
              <a:rPr lang="ar-IQ" sz="2000" dirty="0" smtClean="0">
                <a:solidFill>
                  <a:schemeClr val="bg1"/>
                </a:solidFill>
              </a:rPr>
              <a:t> شو والحاسبة الالكترونية والسبورة التفاعلية في الدرس يجعل الدرس </a:t>
            </a:r>
            <a:r>
              <a:rPr lang="ar-IQ" sz="2000" dirty="0" err="1" smtClean="0">
                <a:solidFill>
                  <a:schemeClr val="bg1"/>
                </a:solidFill>
              </a:rPr>
              <a:t>اكثر</a:t>
            </a:r>
            <a:r>
              <a:rPr lang="ar-IQ" sz="2000" dirty="0" smtClean="0">
                <a:solidFill>
                  <a:schemeClr val="bg1"/>
                </a:solidFill>
              </a:rPr>
              <a:t> تشويقا ،كما انه </a:t>
            </a:r>
            <a:r>
              <a:rPr lang="ar-IQ" sz="2000" dirty="0" err="1" smtClean="0">
                <a:solidFill>
                  <a:schemeClr val="bg1"/>
                </a:solidFill>
              </a:rPr>
              <a:t>بامكان</a:t>
            </a:r>
            <a:r>
              <a:rPr lang="ar-IQ" sz="2000" dirty="0" smtClean="0">
                <a:solidFill>
                  <a:schemeClr val="bg1"/>
                </a:solidFill>
              </a:rPr>
              <a:t> مدرس المادة </a:t>
            </a:r>
            <a:r>
              <a:rPr lang="ar-IQ" sz="2000" dirty="0" err="1" smtClean="0">
                <a:solidFill>
                  <a:schemeClr val="bg1"/>
                </a:solidFill>
              </a:rPr>
              <a:t>ان</a:t>
            </a:r>
            <a:r>
              <a:rPr lang="ar-IQ" sz="2000" dirty="0" smtClean="0">
                <a:solidFill>
                  <a:schemeClr val="bg1"/>
                </a:solidFill>
              </a:rPr>
              <a:t> يختار مقاطع فيديو وصور ويجمعها في (</a:t>
            </a:r>
            <a:r>
              <a:rPr lang="en-US" sz="2000" dirty="0" err="1" smtClean="0">
                <a:solidFill>
                  <a:schemeClr val="bg1"/>
                </a:solidFill>
              </a:rPr>
              <a:t>cd</a:t>
            </a:r>
            <a:r>
              <a:rPr lang="en-US" sz="2000" dirty="0" smtClean="0">
                <a:solidFill>
                  <a:schemeClr val="bg1"/>
                </a:solidFill>
              </a:rPr>
              <a:t> </a:t>
            </a:r>
            <a:r>
              <a:rPr lang="ar-IQ" sz="2000" dirty="0" smtClean="0">
                <a:solidFill>
                  <a:schemeClr val="bg1"/>
                </a:solidFill>
              </a:rPr>
              <a:t> ) ويوفرها للطالب كي يستفاد منها لمراجعة المعلومات في بيته .</a:t>
            </a:r>
            <a:endParaRPr lang="en-US" sz="2000" dirty="0" smtClean="0">
              <a:solidFill>
                <a:schemeClr val="bg1"/>
              </a:solidFill>
            </a:endParaRPr>
          </a:p>
          <a:p>
            <a:r>
              <a:rPr lang="ar-IQ" sz="2000" dirty="0" smtClean="0">
                <a:solidFill>
                  <a:schemeClr val="bg1"/>
                </a:solidFill>
              </a:rPr>
              <a:t>وتعد الحقائب التعليمية بما تحتويه من وسائل متعددة خاصة الحديثة منها </a:t>
            </a:r>
            <a:r>
              <a:rPr lang="ar-IQ" sz="2000" dirty="0" err="1" smtClean="0">
                <a:solidFill>
                  <a:schemeClr val="bg1"/>
                </a:solidFill>
              </a:rPr>
              <a:t>يث</a:t>
            </a:r>
            <a:r>
              <a:rPr lang="ar-IQ" sz="2000" dirty="0" smtClean="0">
                <a:solidFill>
                  <a:schemeClr val="bg1"/>
                </a:solidFill>
              </a:rPr>
              <a:t> تترك خيارات للطالب للتعلم بالوسيلة التي يتقبلها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ولقد </a:t>
            </a:r>
            <a:r>
              <a:rPr lang="ar-IQ" sz="2000" dirty="0" err="1" smtClean="0">
                <a:solidFill>
                  <a:schemeClr val="bg1"/>
                </a:solidFill>
              </a:rPr>
              <a:t>اوضحت</a:t>
            </a:r>
            <a:r>
              <a:rPr lang="ar-IQ" sz="2000" dirty="0" smtClean="0">
                <a:solidFill>
                  <a:schemeClr val="bg1"/>
                </a:solidFill>
              </a:rPr>
              <a:t> الدراسات </a:t>
            </a:r>
            <a:r>
              <a:rPr lang="ar-IQ" sz="2000" dirty="0" err="1" smtClean="0">
                <a:solidFill>
                  <a:schemeClr val="bg1"/>
                </a:solidFill>
              </a:rPr>
              <a:t>ان</a:t>
            </a:r>
            <a:r>
              <a:rPr lang="ar-IQ" sz="2000" dirty="0" smtClean="0">
                <a:solidFill>
                  <a:schemeClr val="bg1"/>
                </a:solidFill>
              </a:rPr>
              <a:t> المتعلم يتعلم بنسب مئوية معينه عند استخدامه لحواسه في عملية التعلم </a:t>
            </a:r>
            <a:r>
              <a:rPr lang="ar-IQ" sz="2000" dirty="0" err="1" smtClean="0">
                <a:solidFill>
                  <a:schemeClr val="bg1"/>
                </a:solidFill>
              </a:rPr>
              <a:t>وادناه</a:t>
            </a:r>
            <a:r>
              <a:rPr lang="ar-IQ" sz="2000" dirty="0" smtClean="0">
                <a:solidFill>
                  <a:schemeClr val="bg1"/>
                </a:solidFill>
              </a:rPr>
              <a:t> النسب لكل حاسة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dirty="0" smtClean="0">
                <a:solidFill>
                  <a:schemeClr val="bg1"/>
                </a:solidFill>
              </a:rPr>
              <a:t> </a:t>
            </a:r>
            <a:endParaRPr lang="en-US" dirty="0" smtClean="0">
              <a:solidFill>
                <a:schemeClr val="bg1"/>
              </a:solidFill>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523220"/>
          </a:xfrm>
          <a:prstGeom prst="rect">
            <a:avLst/>
          </a:prstGeom>
          <a:noFill/>
        </p:spPr>
        <p:txBody>
          <a:bodyPr wrap="square" rtlCol="1">
            <a:spAutoFit/>
          </a:bodyPr>
          <a:lstStyle/>
          <a:p>
            <a:r>
              <a:rPr lang="ar-IQ" sz="2800" b="1" dirty="0" smtClean="0">
                <a:solidFill>
                  <a:schemeClr val="bg1"/>
                </a:solidFill>
              </a:rPr>
              <a:t> </a:t>
            </a:r>
            <a:endParaRPr lang="ar-SA" dirty="0"/>
          </a:p>
        </p:txBody>
      </p:sp>
      <p:sp>
        <p:nvSpPr>
          <p:cNvPr id="4" name="مربع نص 3"/>
          <p:cNvSpPr txBox="1"/>
          <p:nvPr/>
        </p:nvSpPr>
        <p:spPr>
          <a:xfrm>
            <a:off x="285720" y="428604"/>
            <a:ext cx="8572560" cy="7263527"/>
          </a:xfrm>
          <a:prstGeom prst="rect">
            <a:avLst/>
          </a:prstGeom>
          <a:noFill/>
        </p:spPr>
        <p:txBody>
          <a:bodyPr wrap="square" rtlCol="1">
            <a:spAutoFit/>
          </a:bodyPr>
          <a:lstStyle/>
          <a:p>
            <a:pPr lvl="0"/>
            <a:r>
              <a:rPr lang="ar-IQ" sz="2800" b="1" dirty="0" smtClean="0">
                <a:solidFill>
                  <a:schemeClr val="bg1"/>
                </a:solidFill>
              </a:rPr>
              <a:t>حاسة البصر 75%</a:t>
            </a:r>
            <a:endParaRPr lang="en-US" sz="2800" dirty="0" smtClean="0">
              <a:solidFill>
                <a:schemeClr val="bg1"/>
              </a:solidFill>
            </a:endParaRPr>
          </a:p>
          <a:p>
            <a:pPr lvl="0"/>
            <a:r>
              <a:rPr lang="ar-IQ" sz="2800" b="1" dirty="0" smtClean="0">
                <a:solidFill>
                  <a:schemeClr val="bg1"/>
                </a:solidFill>
              </a:rPr>
              <a:t>حاسة السمع 13 %</a:t>
            </a:r>
            <a:endParaRPr lang="en-US" sz="2800" dirty="0" smtClean="0">
              <a:solidFill>
                <a:schemeClr val="bg1"/>
              </a:solidFill>
            </a:endParaRPr>
          </a:p>
          <a:p>
            <a:pPr lvl="0"/>
            <a:r>
              <a:rPr lang="ar-IQ" sz="2800" b="1" dirty="0" smtClean="0">
                <a:solidFill>
                  <a:schemeClr val="bg1"/>
                </a:solidFill>
              </a:rPr>
              <a:t>حاسة اللمس 6 %</a:t>
            </a:r>
            <a:endParaRPr lang="en-US" sz="2800" dirty="0" smtClean="0">
              <a:solidFill>
                <a:schemeClr val="bg1"/>
              </a:solidFill>
            </a:endParaRPr>
          </a:p>
          <a:p>
            <a:pPr lvl="0"/>
            <a:r>
              <a:rPr lang="ar-IQ" sz="2800" b="1" dirty="0" smtClean="0">
                <a:solidFill>
                  <a:schemeClr val="bg1"/>
                </a:solidFill>
              </a:rPr>
              <a:t>حاسة الشم 3%</a:t>
            </a:r>
            <a:endParaRPr lang="en-US" sz="2800" dirty="0" smtClean="0">
              <a:solidFill>
                <a:schemeClr val="bg1"/>
              </a:solidFill>
            </a:endParaRPr>
          </a:p>
          <a:p>
            <a:pPr lvl="0"/>
            <a:r>
              <a:rPr lang="ar-IQ" sz="2800" b="1" dirty="0" smtClean="0">
                <a:solidFill>
                  <a:schemeClr val="bg1"/>
                </a:solidFill>
              </a:rPr>
              <a:t>حاسة الذوق 3%</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r>
              <a:rPr lang="ar-IQ" sz="2800" dirty="0" smtClean="0">
                <a:solidFill>
                  <a:schemeClr val="bg1"/>
                </a:solidFill>
              </a:rPr>
              <a:t>ومن المؤكد </a:t>
            </a:r>
            <a:r>
              <a:rPr lang="ar-IQ" sz="2800" dirty="0" err="1" smtClean="0">
                <a:solidFill>
                  <a:schemeClr val="bg1"/>
                </a:solidFill>
              </a:rPr>
              <a:t>اننا</a:t>
            </a:r>
            <a:r>
              <a:rPr lang="ar-IQ" sz="2800" dirty="0" smtClean="0">
                <a:solidFill>
                  <a:schemeClr val="bg1"/>
                </a:solidFill>
              </a:rPr>
              <a:t> في التربية الرياضية تساهم حاستا السمع والبصر بنسبة كبيرة عند تعلم </a:t>
            </a:r>
            <a:r>
              <a:rPr lang="ar-IQ" sz="2800" dirty="0" err="1" smtClean="0">
                <a:solidFill>
                  <a:schemeClr val="bg1"/>
                </a:solidFill>
              </a:rPr>
              <a:t>المهارت</a:t>
            </a:r>
            <a:r>
              <a:rPr lang="ar-IQ" sz="2800" dirty="0" smtClean="0">
                <a:solidFill>
                  <a:schemeClr val="bg1"/>
                </a:solidFill>
              </a:rPr>
              <a:t> الرياضية ، وتشترك حاسة اللمس بنسبة ليست بالقليلة فهذه الحاسة تعطينا تغذية راجعة لتخبرنا بثقل </a:t>
            </a:r>
            <a:r>
              <a:rPr lang="ar-IQ" sz="2800" dirty="0" err="1" smtClean="0">
                <a:solidFill>
                  <a:schemeClr val="bg1"/>
                </a:solidFill>
              </a:rPr>
              <a:t>الاداة</a:t>
            </a:r>
            <a:r>
              <a:rPr lang="ar-IQ" sz="2800" dirty="0" smtClean="0">
                <a:solidFill>
                  <a:schemeClr val="bg1"/>
                </a:solidFill>
              </a:rPr>
              <a:t> </a:t>
            </a:r>
            <a:r>
              <a:rPr lang="ar-IQ" sz="2800" dirty="0" err="1" smtClean="0">
                <a:solidFill>
                  <a:schemeClr val="bg1"/>
                </a:solidFill>
              </a:rPr>
              <a:t>والاحساس</a:t>
            </a:r>
            <a:r>
              <a:rPr lang="ar-IQ" sz="2800" dirty="0" smtClean="0">
                <a:solidFill>
                  <a:schemeClr val="bg1"/>
                </a:solidFill>
              </a:rPr>
              <a:t> </a:t>
            </a:r>
            <a:r>
              <a:rPr lang="ar-IQ" sz="2800" dirty="0" err="1" smtClean="0">
                <a:solidFill>
                  <a:schemeClr val="bg1"/>
                </a:solidFill>
              </a:rPr>
              <a:t>بها</a:t>
            </a:r>
            <a:r>
              <a:rPr lang="ar-IQ" sz="2800" dirty="0" smtClean="0">
                <a:solidFill>
                  <a:schemeClr val="bg1"/>
                </a:solidFill>
              </a:rPr>
              <a:t> التي نؤدي </a:t>
            </a:r>
            <a:r>
              <a:rPr lang="ar-IQ" sz="2800" dirty="0" err="1" smtClean="0">
                <a:solidFill>
                  <a:schemeClr val="bg1"/>
                </a:solidFill>
              </a:rPr>
              <a:t>بها</a:t>
            </a:r>
            <a:r>
              <a:rPr lang="ar-IQ" sz="2800" dirty="0" smtClean="0">
                <a:solidFill>
                  <a:schemeClr val="bg1"/>
                </a:solidFill>
              </a:rPr>
              <a:t> الحركة وتحيط الرياضي بكل الجوانب التي تتعلق بالهدف المراد تحقيقه .</a:t>
            </a:r>
            <a:endParaRPr lang="en-US" sz="2800" dirty="0" smtClean="0">
              <a:solidFill>
                <a:schemeClr val="bg1"/>
              </a:solidFill>
            </a:endParaRPr>
          </a:p>
          <a:p>
            <a:r>
              <a:rPr lang="ar-IQ" sz="2800" dirty="0" smtClean="0">
                <a:solidFill>
                  <a:schemeClr val="bg1"/>
                </a:solidFill>
              </a:rPr>
              <a:t>ويذهب ( </a:t>
            </a:r>
            <a:r>
              <a:rPr lang="ar-IQ" sz="2800" dirty="0" err="1" smtClean="0">
                <a:solidFill>
                  <a:schemeClr val="bg1"/>
                </a:solidFill>
              </a:rPr>
              <a:t>خضير</a:t>
            </a:r>
            <a:r>
              <a:rPr lang="ar-IQ" sz="2800" dirty="0" smtClean="0">
                <a:solidFill>
                  <a:schemeClr val="bg1"/>
                </a:solidFill>
              </a:rPr>
              <a:t> عباس 2010 ) </a:t>
            </a:r>
            <a:r>
              <a:rPr lang="ar-IQ" sz="2800" dirty="0" err="1" smtClean="0">
                <a:solidFill>
                  <a:schemeClr val="bg1"/>
                </a:solidFill>
              </a:rPr>
              <a:t>ان</a:t>
            </a:r>
            <a:r>
              <a:rPr lang="ar-IQ" sz="2800" dirty="0" smtClean="0">
                <a:solidFill>
                  <a:schemeClr val="bg1"/>
                </a:solidFill>
              </a:rPr>
              <a:t> المتعلم يستطيع تذكر(10) % مما قرأ </a:t>
            </a:r>
            <a:r>
              <a:rPr lang="ar-IQ" sz="2800" dirty="0" err="1" smtClean="0">
                <a:solidFill>
                  <a:schemeClr val="bg1"/>
                </a:solidFill>
              </a:rPr>
              <a:t>و</a:t>
            </a:r>
            <a:r>
              <a:rPr lang="ar-IQ" sz="2800" dirty="0" smtClean="0">
                <a:solidFill>
                  <a:schemeClr val="bg1"/>
                </a:solidFill>
              </a:rPr>
              <a:t> (20 ) % مما سمع </a:t>
            </a:r>
            <a:r>
              <a:rPr lang="ar-IQ" sz="2800" dirty="0" err="1" smtClean="0">
                <a:solidFill>
                  <a:schemeClr val="bg1"/>
                </a:solidFill>
              </a:rPr>
              <a:t>و</a:t>
            </a:r>
            <a:r>
              <a:rPr lang="ar-IQ" sz="2800" dirty="0" smtClean="0">
                <a:solidFill>
                  <a:schemeClr val="bg1"/>
                </a:solidFill>
              </a:rPr>
              <a:t> ( 30 ) % مما شاهد </a:t>
            </a:r>
            <a:r>
              <a:rPr lang="ar-IQ" sz="2800" dirty="0" err="1" smtClean="0">
                <a:solidFill>
                  <a:schemeClr val="bg1"/>
                </a:solidFill>
              </a:rPr>
              <a:t>و</a:t>
            </a:r>
            <a:r>
              <a:rPr lang="ar-IQ" sz="2800" dirty="0" smtClean="0">
                <a:solidFill>
                  <a:schemeClr val="bg1"/>
                </a:solidFill>
              </a:rPr>
              <a:t> (50) % مما سمع وشاهد في الوقت نفسه </a:t>
            </a:r>
            <a:r>
              <a:rPr lang="ar-IQ" sz="2800" dirty="0" err="1" smtClean="0">
                <a:solidFill>
                  <a:schemeClr val="bg1"/>
                </a:solidFill>
              </a:rPr>
              <a:t>و</a:t>
            </a:r>
            <a:r>
              <a:rPr lang="ar-IQ" sz="2800" dirty="0" smtClean="0">
                <a:solidFill>
                  <a:schemeClr val="bg1"/>
                </a:solidFill>
              </a:rPr>
              <a:t>( 70) % مما </a:t>
            </a:r>
            <a:r>
              <a:rPr lang="ar-IQ" sz="2800" dirty="0" err="1" smtClean="0">
                <a:solidFill>
                  <a:schemeClr val="bg1"/>
                </a:solidFill>
              </a:rPr>
              <a:t>رأهاو</a:t>
            </a:r>
            <a:r>
              <a:rPr lang="ar-IQ" sz="2800" dirty="0" smtClean="0">
                <a:solidFill>
                  <a:schemeClr val="bg1"/>
                </a:solidFill>
              </a:rPr>
              <a:t> قاله </a:t>
            </a:r>
            <a:r>
              <a:rPr lang="ar-IQ" sz="2800" dirty="0" err="1" smtClean="0">
                <a:solidFill>
                  <a:schemeClr val="bg1"/>
                </a:solidFill>
              </a:rPr>
              <a:t>و</a:t>
            </a:r>
            <a:r>
              <a:rPr lang="ar-IQ" sz="2800" dirty="0" smtClean="0">
                <a:solidFill>
                  <a:schemeClr val="bg1"/>
                </a:solidFill>
              </a:rPr>
              <a:t> ( 90 ) % مما عمله وجربه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a:srcRect/>
          <a:stretch>
            <a:fillRect/>
          </a:stretch>
        </p:blipFill>
        <p:spPr bwMode="auto">
          <a:xfrm>
            <a:off x="571473" y="714356"/>
            <a:ext cx="7858180" cy="564360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0"/>
            <a:ext cx="8929718" cy="923330"/>
          </a:xfrm>
          <a:prstGeom prst="rect">
            <a:avLst/>
          </a:prstGeom>
          <a:noFill/>
        </p:spPr>
        <p:txBody>
          <a:bodyPr wrap="square" rtlCol="1">
            <a:spAutoFit/>
          </a:bodyPr>
          <a:lstStyle/>
          <a:p>
            <a:endParaRPr lang="en-US" dirty="0" smtClean="0">
              <a:solidFill>
                <a:schemeClr val="bg1"/>
              </a:solidFill>
            </a:endParaRPr>
          </a:p>
          <a:p>
            <a:r>
              <a:rPr lang="en-US" b="1" dirty="0" smtClean="0">
                <a:solidFill>
                  <a:schemeClr val="bg1"/>
                </a:solidFill>
              </a:rPr>
              <a:t> </a:t>
            </a:r>
            <a:endParaRPr lang="en-US" dirty="0" smtClean="0">
              <a:solidFill>
                <a:schemeClr val="bg1"/>
              </a:solidFill>
            </a:endParaRPr>
          </a:p>
          <a:p>
            <a:endParaRPr lang="ar-SA" dirty="0"/>
          </a:p>
        </p:txBody>
      </p:sp>
      <p:sp>
        <p:nvSpPr>
          <p:cNvPr id="4" name="مربع نص 3"/>
          <p:cNvSpPr txBox="1"/>
          <p:nvPr/>
        </p:nvSpPr>
        <p:spPr>
          <a:xfrm>
            <a:off x="214282" y="571480"/>
            <a:ext cx="8572560" cy="6217087"/>
          </a:xfrm>
          <a:prstGeom prst="rect">
            <a:avLst/>
          </a:prstGeom>
          <a:noFill/>
        </p:spPr>
        <p:txBody>
          <a:bodyPr wrap="square" rtlCol="1">
            <a:spAutoFit/>
          </a:bodyPr>
          <a:lstStyle/>
          <a:p>
            <a:r>
              <a:rPr lang="ar-IQ" sz="2000" dirty="0" smtClean="0"/>
              <a:t> </a:t>
            </a:r>
            <a:endParaRPr lang="en-US" sz="2000" dirty="0" smtClean="0"/>
          </a:p>
          <a:p>
            <a:r>
              <a:rPr lang="ar-IQ" sz="2000" b="1" dirty="0" smtClean="0">
                <a:solidFill>
                  <a:schemeClr val="bg1"/>
                </a:solidFill>
              </a:rPr>
              <a:t>أمور يجب </a:t>
            </a:r>
            <a:r>
              <a:rPr lang="ar-IQ" sz="2000" b="1" dirty="0" err="1" smtClean="0">
                <a:solidFill>
                  <a:schemeClr val="bg1"/>
                </a:solidFill>
              </a:rPr>
              <a:t>ان</a:t>
            </a:r>
            <a:r>
              <a:rPr lang="ar-IQ" sz="2000" b="1" dirty="0" smtClean="0">
                <a:solidFill>
                  <a:schemeClr val="bg1"/>
                </a:solidFill>
              </a:rPr>
              <a:t> يراعيها المدرس عند </a:t>
            </a:r>
            <a:r>
              <a:rPr lang="ar-IQ" sz="2000" b="1" dirty="0" err="1" smtClean="0">
                <a:solidFill>
                  <a:schemeClr val="bg1"/>
                </a:solidFill>
              </a:rPr>
              <a:t>أستخدام</a:t>
            </a:r>
            <a:r>
              <a:rPr lang="ar-IQ" sz="2000" b="1" dirty="0" smtClean="0">
                <a:solidFill>
                  <a:schemeClr val="bg1"/>
                </a:solidFill>
              </a:rPr>
              <a:t> الوسيلة التعليمية</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ننصح مدرسي التربية الرياضية بان </a:t>
            </a:r>
            <a:r>
              <a:rPr lang="ar-IQ" sz="2000" dirty="0" err="1" smtClean="0">
                <a:solidFill>
                  <a:schemeClr val="bg1"/>
                </a:solidFill>
              </a:rPr>
              <a:t>لاتخلو</a:t>
            </a:r>
            <a:r>
              <a:rPr lang="ar-IQ" sz="2000" dirty="0" smtClean="0">
                <a:solidFill>
                  <a:schemeClr val="bg1"/>
                </a:solidFill>
              </a:rPr>
              <a:t> دروسهم من الوسائل التعليمية فهي تقلل من الجهد الذي سيبذلونه في التدريس وتختصر وقت التعلم </a:t>
            </a:r>
            <a:r>
              <a:rPr lang="ar-IQ" sz="2000" dirty="0" err="1" smtClean="0">
                <a:solidFill>
                  <a:schemeClr val="bg1"/>
                </a:solidFill>
              </a:rPr>
              <a:t>لانها</a:t>
            </a:r>
            <a:r>
              <a:rPr lang="ar-IQ" sz="2000" dirty="0" smtClean="0">
                <a:solidFill>
                  <a:schemeClr val="bg1"/>
                </a:solidFill>
              </a:rPr>
              <a:t> ستعزز المعلومات التي يقدمونها أثناء الشرح </a:t>
            </a:r>
            <a:r>
              <a:rPr lang="ar-IQ" sz="2000" dirty="0" err="1" smtClean="0">
                <a:solidFill>
                  <a:schemeClr val="bg1"/>
                </a:solidFill>
              </a:rPr>
              <a:t>او</a:t>
            </a:r>
            <a:r>
              <a:rPr lang="ar-IQ" sz="2000" dirty="0" smtClean="0">
                <a:solidFill>
                  <a:schemeClr val="bg1"/>
                </a:solidFill>
              </a:rPr>
              <a:t> </a:t>
            </a:r>
            <a:r>
              <a:rPr lang="ar-IQ" sz="2000" dirty="0" err="1" smtClean="0">
                <a:solidFill>
                  <a:schemeClr val="bg1"/>
                </a:solidFill>
              </a:rPr>
              <a:t>الاداء</a:t>
            </a:r>
            <a:r>
              <a:rPr lang="ar-IQ" sz="2000" dirty="0" smtClean="0">
                <a:solidFill>
                  <a:schemeClr val="bg1"/>
                </a:solidFill>
              </a:rPr>
              <a:t> للمهارات الحركية ، وتتغلب على </a:t>
            </a:r>
            <a:r>
              <a:rPr lang="ar-IQ" sz="2000" dirty="0" err="1" smtClean="0">
                <a:solidFill>
                  <a:schemeClr val="bg1"/>
                </a:solidFill>
              </a:rPr>
              <a:t>اللفضية</a:t>
            </a:r>
            <a:r>
              <a:rPr lang="ar-IQ" sz="2000" dirty="0" smtClean="0">
                <a:solidFill>
                  <a:schemeClr val="bg1"/>
                </a:solidFill>
              </a:rPr>
              <a:t> وعيوبها ،كما </a:t>
            </a:r>
            <a:r>
              <a:rPr lang="ar-IQ" sz="2000" dirty="0" err="1" smtClean="0">
                <a:solidFill>
                  <a:schemeClr val="bg1"/>
                </a:solidFill>
              </a:rPr>
              <a:t>انها</a:t>
            </a:r>
            <a:r>
              <a:rPr lang="ar-IQ" sz="2000" dirty="0" smtClean="0">
                <a:solidFill>
                  <a:schemeClr val="bg1"/>
                </a:solidFill>
              </a:rPr>
              <a:t> تثير انتباه الطلبة وتثبت المعلومات لديهم وتمنحهم </a:t>
            </a:r>
            <a:r>
              <a:rPr lang="ar-IQ" sz="2000" dirty="0" err="1" smtClean="0">
                <a:solidFill>
                  <a:schemeClr val="bg1"/>
                </a:solidFill>
              </a:rPr>
              <a:t>الدافيعة</a:t>
            </a:r>
            <a:r>
              <a:rPr lang="ar-IQ" sz="2000" dirty="0" smtClean="0">
                <a:solidFill>
                  <a:schemeClr val="bg1"/>
                </a:solidFill>
              </a:rPr>
              <a:t> للتعلم .وتساعد على </a:t>
            </a:r>
            <a:r>
              <a:rPr lang="ar-IQ" sz="2000" dirty="0" err="1" smtClean="0">
                <a:solidFill>
                  <a:schemeClr val="bg1"/>
                </a:solidFill>
              </a:rPr>
              <a:t>ابراز</a:t>
            </a:r>
            <a:r>
              <a:rPr lang="ar-IQ" sz="2000" dirty="0" smtClean="0">
                <a:solidFill>
                  <a:schemeClr val="bg1"/>
                </a:solidFill>
              </a:rPr>
              <a:t> الفروق الفردية بين الطلبة في المجال </a:t>
            </a:r>
            <a:r>
              <a:rPr lang="ar-IQ" sz="2000" dirty="0" err="1" smtClean="0">
                <a:solidFill>
                  <a:schemeClr val="bg1"/>
                </a:solidFill>
              </a:rPr>
              <a:t>المهاري</a:t>
            </a:r>
            <a:r>
              <a:rPr lang="ar-IQ" sz="2000" dirty="0" smtClean="0">
                <a:solidFill>
                  <a:schemeClr val="bg1"/>
                </a:solidFill>
              </a:rPr>
              <a:t> </a:t>
            </a:r>
            <a:r>
              <a:rPr lang="ar-IQ" sz="2000" dirty="0" err="1" smtClean="0">
                <a:solidFill>
                  <a:schemeClr val="bg1"/>
                </a:solidFill>
              </a:rPr>
              <a:t>اضافة</a:t>
            </a:r>
            <a:r>
              <a:rPr lang="ar-IQ" sz="2000" dirty="0" smtClean="0">
                <a:solidFill>
                  <a:schemeClr val="bg1"/>
                </a:solidFill>
              </a:rPr>
              <a:t> </a:t>
            </a:r>
            <a:r>
              <a:rPr lang="ar-IQ" sz="2000" dirty="0" err="1" smtClean="0">
                <a:solidFill>
                  <a:schemeClr val="bg1"/>
                </a:solidFill>
              </a:rPr>
              <a:t>الى</a:t>
            </a:r>
            <a:r>
              <a:rPr lang="ar-IQ" sz="2000" dirty="0" smtClean="0">
                <a:solidFill>
                  <a:schemeClr val="bg1"/>
                </a:solidFill>
              </a:rPr>
              <a:t> المتعة التي يشعرون </a:t>
            </a:r>
            <a:r>
              <a:rPr lang="ar-IQ" sz="2000" dirty="0" err="1" smtClean="0">
                <a:solidFill>
                  <a:schemeClr val="bg1"/>
                </a:solidFill>
              </a:rPr>
              <a:t>بها</a:t>
            </a:r>
            <a:r>
              <a:rPr lang="ar-IQ" sz="2000" dirty="0" smtClean="0">
                <a:solidFill>
                  <a:schemeClr val="bg1"/>
                </a:solidFill>
              </a:rPr>
              <a:t> فيخرجون عن الروتين الذي اعتادوا عليه ،</a:t>
            </a:r>
            <a:r>
              <a:rPr lang="ar-IQ" sz="2000" dirty="0" err="1" smtClean="0">
                <a:solidFill>
                  <a:schemeClr val="bg1"/>
                </a:solidFill>
              </a:rPr>
              <a:t>وكذلكيهيءالمدرسنموذج</a:t>
            </a:r>
            <a:r>
              <a:rPr lang="ar-IQ" sz="2000" dirty="0" smtClean="0">
                <a:solidFill>
                  <a:schemeClr val="bg1"/>
                </a:solidFill>
              </a:rPr>
              <a:t> العرض وأسلوب الشرح .وأدناه بعض </a:t>
            </a:r>
            <a:r>
              <a:rPr lang="ar-IQ" sz="2000" dirty="0" err="1" smtClean="0">
                <a:solidFill>
                  <a:schemeClr val="bg1"/>
                </a:solidFill>
              </a:rPr>
              <a:t>الامور</a:t>
            </a:r>
            <a:r>
              <a:rPr lang="ar-IQ" sz="2000" dirty="0" smtClean="0">
                <a:solidFill>
                  <a:schemeClr val="bg1"/>
                </a:solidFill>
              </a:rPr>
              <a:t> التي يجب مراعاتها عند استخدام الوسيلة التعليمية وهي :</a:t>
            </a:r>
            <a:endParaRPr lang="en-US" sz="2000" dirty="0" smtClean="0">
              <a:solidFill>
                <a:schemeClr val="bg1"/>
              </a:solidFill>
            </a:endParaRPr>
          </a:p>
          <a:p>
            <a:pPr lvl="0"/>
            <a:r>
              <a:rPr lang="ar-IQ" sz="2000" dirty="0" smtClean="0">
                <a:solidFill>
                  <a:schemeClr val="bg1"/>
                </a:solidFill>
              </a:rPr>
              <a:t> على المدرس </a:t>
            </a:r>
            <a:r>
              <a:rPr lang="ar-IQ" sz="2000" dirty="0" err="1" smtClean="0">
                <a:solidFill>
                  <a:schemeClr val="bg1"/>
                </a:solidFill>
              </a:rPr>
              <a:t>ان</a:t>
            </a:r>
            <a:r>
              <a:rPr lang="ar-IQ" sz="2000" dirty="0" smtClean="0">
                <a:solidFill>
                  <a:schemeClr val="bg1"/>
                </a:solidFill>
              </a:rPr>
              <a:t> يحدد عنوان الدرس ويحضره جيدا ثم يحدد نوع الوسيلة التي تنفعه .</a:t>
            </a:r>
            <a:endParaRPr lang="en-US" sz="2000" dirty="0" smtClean="0">
              <a:solidFill>
                <a:schemeClr val="bg1"/>
              </a:solidFill>
            </a:endParaRPr>
          </a:p>
          <a:p>
            <a:pPr lvl="0"/>
            <a:r>
              <a:rPr lang="ar-IQ" sz="2000" dirty="0" smtClean="0">
                <a:solidFill>
                  <a:schemeClr val="bg1"/>
                </a:solidFill>
              </a:rPr>
              <a:t>يفضل </a:t>
            </a:r>
            <a:r>
              <a:rPr lang="ar-IQ" sz="2000" dirty="0" err="1" smtClean="0">
                <a:solidFill>
                  <a:schemeClr val="bg1"/>
                </a:solidFill>
              </a:rPr>
              <a:t>الا</a:t>
            </a:r>
            <a:r>
              <a:rPr lang="ar-IQ" sz="2000" dirty="0" smtClean="0">
                <a:solidFill>
                  <a:schemeClr val="bg1"/>
                </a:solidFill>
              </a:rPr>
              <a:t> يتم </a:t>
            </a:r>
            <a:r>
              <a:rPr lang="ar-IQ" sz="2000" dirty="0" err="1" smtClean="0">
                <a:solidFill>
                  <a:schemeClr val="bg1"/>
                </a:solidFill>
              </a:rPr>
              <a:t>أستخدام</a:t>
            </a:r>
            <a:r>
              <a:rPr lang="ar-IQ" sz="2000" dirty="0" smtClean="0">
                <a:solidFill>
                  <a:schemeClr val="bg1"/>
                </a:solidFill>
              </a:rPr>
              <a:t> </a:t>
            </a:r>
            <a:r>
              <a:rPr lang="ar-IQ" sz="2000" dirty="0" err="1" smtClean="0">
                <a:solidFill>
                  <a:schemeClr val="bg1"/>
                </a:solidFill>
              </a:rPr>
              <a:t>اكثر</a:t>
            </a:r>
            <a:r>
              <a:rPr lang="ar-IQ" sz="2000" dirty="0" smtClean="0">
                <a:solidFill>
                  <a:schemeClr val="bg1"/>
                </a:solidFill>
              </a:rPr>
              <a:t> من وسيلة في الدرس الواحد لصغار السن لضمان تركيزهم </a:t>
            </a:r>
            <a:r>
              <a:rPr lang="ar-IQ" sz="2000" dirty="0" err="1" smtClean="0">
                <a:solidFill>
                  <a:schemeClr val="bg1"/>
                </a:solidFill>
              </a:rPr>
              <a:t>وفهمهمأما</a:t>
            </a:r>
            <a:r>
              <a:rPr lang="ar-IQ" sz="2000" dirty="0" smtClean="0">
                <a:solidFill>
                  <a:schemeClr val="bg1"/>
                </a:solidFill>
              </a:rPr>
              <a:t> الكبار فيفضل بالوسائل </a:t>
            </a:r>
            <a:r>
              <a:rPr lang="ar-IQ" sz="2000" dirty="0" err="1" smtClean="0">
                <a:solidFill>
                  <a:schemeClr val="bg1"/>
                </a:solidFill>
              </a:rPr>
              <a:t>المتعددهوالمتنوعة</a:t>
            </a:r>
            <a:r>
              <a:rPr lang="ar-IQ" sz="2000" dirty="0" smtClean="0">
                <a:solidFill>
                  <a:schemeClr val="bg1"/>
                </a:solidFill>
              </a:rPr>
              <a:t>.</a:t>
            </a:r>
            <a:endParaRPr lang="en-US" sz="2000" dirty="0" smtClean="0">
              <a:solidFill>
                <a:schemeClr val="bg1"/>
              </a:solidFill>
            </a:endParaRPr>
          </a:p>
          <a:p>
            <a:pPr lvl="0"/>
            <a:r>
              <a:rPr lang="ar-IQ" sz="2000" dirty="0" smtClean="0">
                <a:solidFill>
                  <a:schemeClr val="bg1"/>
                </a:solidFill>
              </a:rPr>
              <a:t>ينبغي </a:t>
            </a:r>
            <a:r>
              <a:rPr lang="ar-IQ" sz="2000" dirty="0" err="1" smtClean="0">
                <a:solidFill>
                  <a:schemeClr val="bg1"/>
                </a:solidFill>
              </a:rPr>
              <a:t>ان</a:t>
            </a:r>
            <a:r>
              <a:rPr lang="ar-IQ" sz="2000" dirty="0" smtClean="0">
                <a:solidFill>
                  <a:schemeClr val="bg1"/>
                </a:solidFill>
              </a:rPr>
              <a:t> </a:t>
            </a:r>
            <a:r>
              <a:rPr lang="ar-IQ" sz="2000" dirty="0" err="1" smtClean="0">
                <a:solidFill>
                  <a:schemeClr val="bg1"/>
                </a:solidFill>
              </a:rPr>
              <a:t>لايكونأستخدام</a:t>
            </a:r>
            <a:r>
              <a:rPr lang="ar-IQ" sz="2000" dirty="0" smtClean="0">
                <a:solidFill>
                  <a:schemeClr val="bg1"/>
                </a:solidFill>
              </a:rPr>
              <a:t> الوسيلة هو الغرض </a:t>
            </a:r>
            <a:r>
              <a:rPr lang="ar-IQ" sz="2000" dirty="0" err="1" smtClean="0">
                <a:solidFill>
                  <a:schemeClr val="bg1"/>
                </a:solidFill>
              </a:rPr>
              <a:t>الاساسي</a:t>
            </a:r>
            <a:r>
              <a:rPr lang="ar-IQ" sz="2000" dirty="0" smtClean="0">
                <a:solidFill>
                  <a:schemeClr val="bg1"/>
                </a:solidFill>
              </a:rPr>
              <a:t> من الدرس </a:t>
            </a:r>
            <a:r>
              <a:rPr lang="ar-IQ" sz="2000" dirty="0" err="1" smtClean="0">
                <a:solidFill>
                  <a:schemeClr val="bg1"/>
                </a:solidFill>
              </a:rPr>
              <a:t>لانها</a:t>
            </a:r>
            <a:r>
              <a:rPr lang="ar-IQ" sz="2000" dirty="0" smtClean="0">
                <a:solidFill>
                  <a:schemeClr val="bg1"/>
                </a:solidFill>
              </a:rPr>
              <a:t> جزء مكمل من الدرس.</a:t>
            </a:r>
            <a:endParaRPr lang="en-US" sz="2000" dirty="0" smtClean="0">
              <a:solidFill>
                <a:schemeClr val="bg1"/>
              </a:solidFill>
            </a:endParaRPr>
          </a:p>
          <a:p>
            <a:pPr lvl="0"/>
            <a:r>
              <a:rPr lang="ar-IQ" sz="2000" dirty="0" err="1" smtClean="0">
                <a:solidFill>
                  <a:schemeClr val="bg1"/>
                </a:solidFill>
              </a:rPr>
              <a:t>ان</a:t>
            </a:r>
            <a:r>
              <a:rPr lang="ar-IQ" sz="2000" dirty="0" smtClean="0">
                <a:solidFill>
                  <a:schemeClr val="bg1"/>
                </a:solidFill>
              </a:rPr>
              <a:t> يوضح للطلبة الهدف من </a:t>
            </a:r>
            <a:r>
              <a:rPr lang="ar-IQ" sz="2000" dirty="0" err="1" smtClean="0">
                <a:solidFill>
                  <a:schemeClr val="bg1"/>
                </a:solidFill>
              </a:rPr>
              <a:t>أستخدامها</a:t>
            </a:r>
            <a:r>
              <a:rPr lang="ar-IQ" sz="2000" dirty="0" smtClean="0">
                <a:solidFill>
                  <a:schemeClr val="bg1"/>
                </a:solidFill>
              </a:rPr>
              <a:t> .</a:t>
            </a:r>
            <a:endParaRPr lang="en-US" sz="2000" dirty="0" smtClean="0">
              <a:solidFill>
                <a:schemeClr val="bg1"/>
              </a:solidFill>
            </a:endParaRPr>
          </a:p>
          <a:p>
            <a:pPr lvl="0"/>
            <a:r>
              <a:rPr lang="ar-IQ" sz="2000" dirty="0" smtClean="0">
                <a:solidFill>
                  <a:schemeClr val="bg1"/>
                </a:solidFill>
              </a:rPr>
              <a:t>أن يختبر الوسيلة </a:t>
            </a:r>
            <a:r>
              <a:rPr lang="ar-IQ" sz="2000" dirty="0" err="1" smtClean="0">
                <a:solidFill>
                  <a:schemeClr val="bg1"/>
                </a:solidFill>
              </a:rPr>
              <a:t>او</a:t>
            </a:r>
            <a:r>
              <a:rPr lang="ar-IQ" sz="2000" dirty="0" smtClean="0">
                <a:solidFill>
                  <a:schemeClr val="bg1"/>
                </a:solidFill>
              </a:rPr>
              <a:t> الجهاز قبل جلبها لغرفة الدرس كي </a:t>
            </a:r>
            <a:r>
              <a:rPr lang="ar-IQ" sz="2000" dirty="0" err="1" smtClean="0">
                <a:solidFill>
                  <a:schemeClr val="bg1"/>
                </a:solidFill>
              </a:rPr>
              <a:t>لايتعرضلاي</a:t>
            </a:r>
            <a:r>
              <a:rPr lang="ar-IQ" sz="2000" dirty="0" smtClean="0">
                <a:solidFill>
                  <a:schemeClr val="bg1"/>
                </a:solidFill>
              </a:rPr>
              <a:t> موقف غير متوقع ويفشل هدف الدرس .</a:t>
            </a:r>
            <a:endParaRPr lang="en-US" sz="2000" dirty="0" smtClean="0">
              <a:solidFill>
                <a:schemeClr val="bg1"/>
              </a:solidFill>
            </a:endParaRPr>
          </a:p>
          <a:p>
            <a:pPr lvl="0"/>
            <a:r>
              <a:rPr lang="ar-IQ" sz="2000" dirty="0" err="1" smtClean="0">
                <a:solidFill>
                  <a:schemeClr val="bg1"/>
                </a:solidFill>
              </a:rPr>
              <a:t>ان</a:t>
            </a:r>
            <a:r>
              <a:rPr lang="ar-IQ" sz="2000" dirty="0" smtClean="0">
                <a:solidFill>
                  <a:schemeClr val="bg1"/>
                </a:solidFill>
              </a:rPr>
              <a:t> يستعين ببعض الطلبة لتركيب </a:t>
            </a:r>
            <a:r>
              <a:rPr lang="ar-IQ" sz="2000" dirty="0" err="1" smtClean="0">
                <a:solidFill>
                  <a:schemeClr val="bg1"/>
                </a:solidFill>
              </a:rPr>
              <a:t>او</a:t>
            </a:r>
            <a:r>
              <a:rPr lang="ar-IQ" sz="2000" dirty="0" smtClean="0">
                <a:solidFill>
                  <a:schemeClr val="bg1"/>
                </a:solidFill>
              </a:rPr>
              <a:t> تشغيل الوسيلة </a:t>
            </a:r>
            <a:r>
              <a:rPr lang="ar-IQ" sz="2000" dirty="0" err="1" smtClean="0">
                <a:solidFill>
                  <a:schemeClr val="bg1"/>
                </a:solidFill>
              </a:rPr>
              <a:t>لاكسابهم</a:t>
            </a:r>
            <a:r>
              <a:rPr lang="ar-IQ" sz="2000" dirty="0" smtClean="0">
                <a:solidFill>
                  <a:schemeClr val="bg1"/>
                </a:solidFill>
              </a:rPr>
              <a:t> الخبرة وجعلهم يشاركون معه في النشاط .وننصح </a:t>
            </a:r>
            <a:r>
              <a:rPr lang="ar-IQ" sz="2000" dirty="0" err="1" smtClean="0">
                <a:solidFill>
                  <a:schemeClr val="bg1"/>
                </a:solidFill>
              </a:rPr>
              <a:t>اذا</a:t>
            </a:r>
            <a:r>
              <a:rPr lang="ar-IQ" sz="2000" dirty="0" smtClean="0">
                <a:solidFill>
                  <a:schemeClr val="bg1"/>
                </a:solidFill>
              </a:rPr>
              <a:t> كان المدرس يستخدم وسيلة ( جديدة بالنسبة له ) </a:t>
            </a:r>
            <a:r>
              <a:rPr lang="ar-IQ" sz="2000" dirty="0" err="1" smtClean="0">
                <a:solidFill>
                  <a:schemeClr val="bg1"/>
                </a:solidFill>
              </a:rPr>
              <a:t>ان</a:t>
            </a:r>
            <a:r>
              <a:rPr lang="ar-IQ" sz="2000" dirty="0" smtClean="0">
                <a:solidFill>
                  <a:schemeClr val="bg1"/>
                </a:solidFill>
              </a:rPr>
              <a:t> يستعين بشخص مختص لتشغيلها . </a:t>
            </a:r>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endParaRPr lang="ar-SA" sz="20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5720" y="428604"/>
            <a:ext cx="8572560" cy="6278642"/>
          </a:xfrm>
          <a:prstGeom prst="rect">
            <a:avLst/>
          </a:prstGeom>
          <a:noFill/>
        </p:spPr>
        <p:txBody>
          <a:bodyPr wrap="square" rtlCol="1">
            <a:spAutoFit/>
          </a:bodyPr>
          <a:lstStyle/>
          <a:p>
            <a:r>
              <a:rPr lang="ar-IQ" sz="2400" b="1" dirty="0" err="1" smtClean="0">
                <a:solidFill>
                  <a:schemeClr val="bg1"/>
                </a:solidFill>
              </a:rPr>
              <a:t>الانشطة</a:t>
            </a:r>
            <a:r>
              <a:rPr lang="ar-IQ" sz="2400" b="1" dirty="0" smtClean="0">
                <a:solidFill>
                  <a:schemeClr val="bg1"/>
                </a:solidFill>
              </a:rPr>
              <a:t> التعليمية</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r>
              <a:rPr lang="ar-IQ" sz="2400" dirty="0" smtClean="0">
                <a:solidFill>
                  <a:schemeClr val="bg1"/>
                </a:solidFill>
              </a:rPr>
              <a:t> </a:t>
            </a:r>
            <a:r>
              <a:rPr lang="ar-IQ" sz="2400" dirty="0" err="1" smtClean="0">
                <a:solidFill>
                  <a:schemeClr val="bg1"/>
                </a:solidFill>
              </a:rPr>
              <a:t>الانشطة</a:t>
            </a:r>
            <a:r>
              <a:rPr lang="ar-IQ" sz="2400" dirty="0" smtClean="0">
                <a:solidFill>
                  <a:schemeClr val="bg1"/>
                </a:solidFill>
              </a:rPr>
              <a:t> التعليمية هي احد عناصر المنهج ويمثل الجهد والبدني والعقلي الذي يبذله كل من المدرس والطالب من اجل بلوغ هدف ما .وتحتل الأنشطة التعليمية موقفا مهما في العملية التربوية حيث تمثل احد عناصر المنهج الستة  وهي ( الأهداف, المحتوى, الطريقة, الأنشطة, الوسائل التعليمية, التقويم) .</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r>
              <a:rPr lang="ar-IQ" sz="2400" dirty="0" smtClean="0">
                <a:solidFill>
                  <a:schemeClr val="bg1"/>
                </a:solidFill>
              </a:rPr>
              <a:t>ويقوم المدرس باختيارها ويخططها ويقدمها للطلبة المتباينين وفقا </a:t>
            </a:r>
            <a:r>
              <a:rPr lang="ar-IQ" sz="2400" dirty="0" err="1" smtClean="0">
                <a:solidFill>
                  <a:schemeClr val="bg1"/>
                </a:solidFill>
              </a:rPr>
              <a:t>لفروقاتهم</a:t>
            </a:r>
            <a:r>
              <a:rPr lang="ar-IQ" sz="2400" dirty="0" smtClean="0">
                <a:solidFill>
                  <a:schemeClr val="bg1"/>
                </a:solidFill>
              </a:rPr>
              <a:t> الفردية ومن الضروري </a:t>
            </a:r>
            <a:r>
              <a:rPr lang="ar-IQ" sz="2400" dirty="0" err="1" smtClean="0">
                <a:solidFill>
                  <a:schemeClr val="bg1"/>
                </a:solidFill>
              </a:rPr>
              <a:t>ان</a:t>
            </a:r>
            <a:r>
              <a:rPr lang="ar-IQ" sz="2400" dirty="0" smtClean="0">
                <a:solidFill>
                  <a:schemeClr val="bg1"/>
                </a:solidFill>
              </a:rPr>
              <a:t> تختلف هذه </a:t>
            </a:r>
            <a:r>
              <a:rPr lang="ar-IQ" sz="2400" dirty="0" err="1" smtClean="0">
                <a:solidFill>
                  <a:schemeClr val="bg1"/>
                </a:solidFill>
              </a:rPr>
              <a:t>الانشطة</a:t>
            </a:r>
            <a:r>
              <a:rPr lang="ar-IQ" sz="2400" dirty="0" smtClean="0">
                <a:solidFill>
                  <a:schemeClr val="bg1"/>
                </a:solidFill>
              </a:rPr>
              <a:t> من موقف </a:t>
            </a:r>
            <a:r>
              <a:rPr lang="ar-IQ" sz="2400" dirty="0" err="1" smtClean="0">
                <a:solidFill>
                  <a:schemeClr val="bg1"/>
                </a:solidFill>
              </a:rPr>
              <a:t>الى</a:t>
            </a:r>
            <a:r>
              <a:rPr lang="ar-IQ" sz="2400" dirty="0" smtClean="0">
                <a:solidFill>
                  <a:schemeClr val="bg1"/>
                </a:solidFill>
              </a:rPr>
              <a:t> </a:t>
            </a:r>
            <a:r>
              <a:rPr lang="ar-IQ" sz="2400" dirty="0" err="1" smtClean="0">
                <a:solidFill>
                  <a:schemeClr val="bg1"/>
                </a:solidFill>
              </a:rPr>
              <a:t>اخر</a:t>
            </a:r>
            <a:r>
              <a:rPr lang="ar-IQ" sz="2400" dirty="0" smtClean="0">
                <a:solidFill>
                  <a:schemeClr val="bg1"/>
                </a:solidFill>
              </a:rPr>
              <a:t> حسب الغرض الذي تسعى لتحقيقه .لذا فان الأنشطة التعليمية تعد ميدانا خصبا لدعم منهج التربية الرياضية عند تنفيذه عمليا في المدارس وذلك لان النشاط التعليمي يعزز المادة التعليمية في ذهن الطلاب وتأكيد السلوك المرغوب فيه بعد تعامله مع الخبرة التعليمية مباشرة بمساعدة المدرس , وكذلك فان المدرس هو الذي يجعل طلابه في خطة درس التربية الرياضية يعملون بأنفسهم ويتواصلون بعملهم بشغف واهتمام وإشباع ميولهم بشكل </a:t>
            </a:r>
            <a:r>
              <a:rPr lang="ar-IQ" sz="2400" dirty="0" err="1" smtClean="0">
                <a:solidFill>
                  <a:schemeClr val="bg1"/>
                </a:solidFill>
              </a:rPr>
              <a:t>افضل</a:t>
            </a:r>
            <a:r>
              <a:rPr lang="ar-IQ" sz="2400" dirty="0" smtClean="0">
                <a:solidFill>
                  <a:schemeClr val="bg1"/>
                </a:solidFill>
              </a:rPr>
              <a:t> من المدرس الذي يقوم على عرض المهارة بنفسه ثم التطبيق عليها من قبل الطلاب.</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42844" y="500042"/>
            <a:ext cx="8572560" cy="6370975"/>
          </a:xfrm>
          <a:prstGeom prst="rect">
            <a:avLst/>
          </a:prstGeom>
          <a:noFill/>
        </p:spPr>
        <p:txBody>
          <a:bodyPr wrap="square" rtlCol="1">
            <a:spAutoFit/>
          </a:bodyPr>
          <a:lstStyle/>
          <a:p>
            <a:r>
              <a:rPr lang="ar-IQ" sz="2400" dirty="0" smtClean="0">
                <a:solidFill>
                  <a:schemeClr val="bg1"/>
                </a:solidFill>
              </a:rPr>
              <a:t> وبناء على هذه المضامين التربوية فان المؤلفان </a:t>
            </a:r>
            <a:r>
              <a:rPr lang="ar-IQ" sz="2400" dirty="0" err="1" smtClean="0">
                <a:solidFill>
                  <a:schemeClr val="bg1"/>
                </a:solidFill>
              </a:rPr>
              <a:t>يعرفان</a:t>
            </a:r>
            <a:r>
              <a:rPr lang="ar-IQ" sz="2400" b="1" dirty="0" err="1" smtClean="0">
                <a:solidFill>
                  <a:schemeClr val="bg1"/>
                </a:solidFill>
              </a:rPr>
              <a:t>الانشطة</a:t>
            </a:r>
            <a:r>
              <a:rPr lang="ar-IQ" sz="2400" b="1" dirty="0" smtClean="0">
                <a:solidFill>
                  <a:schemeClr val="bg1"/>
                </a:solidFill>
              </a:rPr>
              <a:t> </a:t>
            </a:r>
            <a:r>
              <a:rPr lang="ar-IQ" sz="2400" b="1" dirty="0" err="1" smtClean="0">
                <a:solidFill>
                  <a:schemeClr val="bg1"/>
                </a:solidFill>
              </a:rPr>
              <a:t>التعليمية</a:t>
            </a:r>
            <a:r>
              <a:rPr lang="ar-IQ" sz="2400" dirty="0" err="1" smtClean="0">
                <a:solidFill>
                  <a:schemeClr val="bg1"/>
                </a:solidFill>
              </a:rPr>
              <a:t>بانها</a:t>
            </a:r>
            <a:r>
              <a:rPr lang="ar-IQ" sz="2400" dirty="0" smtClean="0">
                <a:solidFill>
                  <a:schemeClr val="bg1"/>
                </a:solidFill>
              </a:rPr>
              <a:t>:</a:t>
            </a:r>
            <a:r>
              <a:rPr lang="ar-IQ" sz="2400" b="1" dirty="0" smtClean="0">
                <a:solidFill>
                  <a:schemeClr val="bg1"/>
                </a:solidFill>
              </a:rPr>
              <a:t>احد عناصر المنهج ويمثل الجهد العقلي والبدني الذي يبذله المتعلم من اجل بلوغ هدف ما وهناك من يصفه </a:t>
            </a:r>
            <a:r>
              <a:rPr lang="ar-IQ" sz="2400" b="1" dirty="0" err="1" smtClean="0">
                <a:solidFill>
                  <a:schemeClr val="bg1"/>
                </a:solidFill>
              </a:rPr>
              <a:t>بانه</a:t>
            </a:r>
            <a:r>
              <a:rPr lang="ar-IQ" sz="2400" b="1" dirty="0" smtClean="0">
                <a:solidFill>
                  <a:schemeClr val="bg1"/>
                </a:solidFill>
              </a:rPr>
              <a:t> ممارسات تعليمية يؤديها المتعلم داخل المدرسة وخارجها كجزء من عمليتي التدريس والتعلم بأشراف المدرس بقصد بناء خبرات وتنمية مهارات لازمة للطلبة في كافة المجالات المعرفية والوجدانية </a:t>
            </a:r>
            <a:r>
              <a:rPr lang="ar-IQ" sz="2400" b="1" dirty="0" err="1" smtClean="0">
                <a:solidFill>
                  <a:schemeClr val="bg1"/>
                </a:solidFill>
              </a:rPr>
              <a:t>والمهارية</a:t>
            </a:r>
            <a:r>
              <a:rPr lang="ar-IQ" sz="2400" b="1" dirty="0" smtClean="0">
                <a:solidFill>
                  <a:schemeClr val="bg1"/>
                </a:solidFill>
              </a:rPr>
              <a:t>.وهو وسيلة ناجحة </a:t>
            </a:r>
            <a:r>
              <a:rPr lang="ar-IQ" sz="2400" b="1" dirty="0" err="1" smtClean="0">
                <a:solidFill>
                  <a:schemeClr val="bg1"/>
                </a:solidFill>
              </a:rPr>
              <a:t>لاثراء</a:t>
            </a:r>
            <a:r>
              <a:rPr lang="ar-IQ" sz="2400" b="1" dirty="0" smtClean="0">
                <a:solidFill>
                  <a:schemeClr val="bg1"/>
                </a:solidFill>
              </a:rPr>
              <a:t> المنهج </a:t>
            </a:r>
            <a:r>
              <a:rPr lang="ar-IQ" sz="2400" b="1" dirty="0" err="1" smtClean="0">
                <a:solidFill>
                  <a:schemeClr val="bg1"/>
                </a:solidFill>
              </a:rPr>
              <a:t>واضفاء</a:t>
            </a:r>
            <a:r>
              <a:rPr lang="ar-IQ" sz="2400" b="1" dirty="0" smtClean="0">
                <a:solidFill>
                  <a:schemeClr val="bg1"/>
                </a:solidFill>
              </a:rPr>
              <a:t> الحيوية علية وذلك عن طريق حسن تعامل الطلاب مع البيئة وإدراكهم مكوناتها بقصد اكتساب الخبرات التي تؤدي إلى تنمية جوانب معرفية </a:t>
            </a:r>
            <a:r>
              <a:rPr lang="ar-IQ" sz="2400" b="1" dirty="0" err="1" smtClean="0">
                <a:solidFill>
                  <a:schemeClr val="bg1"/>
                </a:solidFill>
              </a:rPr>
              <a:t>ومهارية</a:t>
            </a:r>
            <a:r>
              <a:rPr lang="ar-IQ" sz="2400" b="1" dirty="0" smtClean="0">
                <a:solidFill>
                  <a:schemeClr val="bg1"/>
                </a:solidFill>
              </a:rPr>
              <a:t> فضلا عن الاتجاهات والقيم .</a:t>
            </a:r>
            <a:endParaRPr lang="en-US" sz="2400" dirty="0" smtClean="0">
              <a:solidFill>
                <a:schemeClr val="bg1"/>
              </a:solidFill>
            </a:endParaRPr>
          </a:p>
          <a:p>
            <a:r>
              <a:rPr lang="ar-IQ" sz="2400" dirty="0" smtClean="0">
                <a:solidFill>
                  <a:schemeClr val="bg1"/>
                </a:solidFill>
              </a:rPr>
              <a:t>وكذلك يعد النشاط </a:t>
            </a:r>
            <a:r>
              <a:rPr lang="ar-IQ" sz="2400" dirty="0" err="1" smtClean="0">
                <a:solidFill>
                  <a:schemeClr val="bg1"/>
                </a:solidFill>
              </a:rPr>
              <a:t>بانه</a:t>
            </a:r>
            <a:r>
              <a:rPr lang="ar-IQ" sz="2400" dirty="0" smtClean="0">
                <a:solidFill>
                  <a:schemeClr val="bg1"/>
                </a:solidFill>
              </a:rPr>
              <a:t> كل ما يقوم </a:t>
            </a:r>
            <a:r>
              <a:rPr lang="ar-IQ" sz="2400" dirty="0" err="1" smtClean="0">
                <a:solidFill>
                  <a:schemeClr val="bg1"/>
                </a:solidFill>
              </a:rPr>
              <a:t>به</a:t>
            </a:r>
            <a:r>
              <a:rPr lang="ar-IQ" sz="2400" dirty="0" smtClean="0">
                <a:solidFill>
                  <a:schemeClr val="bg1"/>
                </a:solidFill>
              </a:rPr>
              <a:t> المدرس </a:t>
            </a:r>
            <a:r>
              <a:rPr lang="ar-IQ" sz="2400" dirty="0" err="1" smtClean="0">
                <a:solidFill>
                  <a:schemeClr val="bg1"/>
                </a:solidFill>
              </a:rPr>
              <a:t>او</a:t>
            </a:r>
            <a:r>
              <a:rPr lang="ar-IQ" sz="2400" dirty="0" smtClean="0">
                <a:solidFill>
                  <a:schemeClr val="bg1"/>
                </a:solidFill>
              </a:rPr>
              <a:t> المتعلم </a:t>
            </a:r>
            <a:r>
              <a:rPr lang="ar-IQ" sz="2400" dirty="0" err="1" smtClean="0">
                <a:solidFill>
                  <a:schemeClr val="bg1"/>
                </a:solidFill>
              </a:rPr>
              <a:t>او</a:t>
            </a:r>
            <a:r>
              <a:rPr lang="ar-IQ" sz="2400" dirty="0" smtClean="0">
                <a:solidFill>
                  <a:schemeClr val="bg1"/>
                </a:solidFill>
              </a:rPr>
              <a:t> كلاهما من فعاليات تدعم المنهج المدرسي داخل الصف وخارجه .</a:t>
            </a:r>
            <a:endParaRPr lang="en-US" sz="2400" dirty="0" smtClean="0">
              <a:solidFill>
                <a:schemeClr val="bg1"/>
              </a:solidFill>
            </a:endParaRPr>
          </a:p>
          <a:p>
            <a:r>
              <a:rPr lang="ar-IQ" sz="2400" dirty="0" smtClean="0">
                <a:solidFill>
                  <a:schemeClr val="bg1"/>
                </a:solidFill>
              </a:rPr>
              <a:t>وخلاصة القول ليس هناك تحديد لنوع </a:t>
            </a:r>
            <a:r>
              <a:rPr lang="ar-IQ" sz="2400" dirty="0" err="1" smtClean="0">
                <a:solidFill>
                  <a:schemeClr val="bg1"/>
                </a:solidFill>
              </a:rPr>
              <a:t>الاشطة</a:t>
            </a:r>
            <a:r>
              <a:rPr lang="ar-IQ" sz="2400" dirty="0" smtClean="0">
                <a:solidFill>
                  <a:schemeClr val="bg1"/>
                </a:solidFill>
              </a:rPr>
              <a:t> وعددها في خطة الدرس </a:t>
            </a:r>
            <a:r>
              <a:rPr lang="ar-IQ" sz="2400" dirty="0" err="1" smtClean="0">
                <a:solidFill>
                  <a:schemeClr val="bg1"/>
                </a:solidFill>
              </a:rPr>
              <a:t>وانما</a:t>
            </a:r>
            <a:r>
              <a:rPr lang="ar-IQ" sz="2400" dirty="0" smtClean="0">
                <a:solidFill>
                  <a:schemeClr val="bg1"/>
                </a:solidFill>
              </a:rPr>
              <a:t> تتحدد كل </a:t>
            </a:r>
            <a:r>
              <a:rPr lang="ar-IQ" sz="2400" dirty="0" err="1" smtClean="0">
                <a:solidFill>
                  <a:schemeClr val="bg1"/>
                </a:solidFill>
              </a:rPr>
              <a:t>الانشطة</a:t>
            </a:r>
            <a:r>
              <a:rPr lang="ar-IQ" sz="2400" dirty="0" smtClean="0">
                <a:solidFill>
                  <a:schemeClr val="bg1"/>
                </a:solidFill>
              </a:rPr>
              <a:t> على نوع الهدف السلوكي .والمدرس </a:t>
            </a:r>
            <a:r>
              <a:rPr lang="ar-IQ" sz="2400" dirty="0" err="1" smtClean="0">
                <a:solidFill>
                  <a:schemeClr val="bg1"/>
                </a:solidFill>
              </a:rPr>
              <a:t>الكفوء</a:t>
            </a:r>
            <a:r>
              <a:rPr lang="ar-IQ" sz="2400" dirty="0" smtClean="0">
                <a:solidFill>
                  <a:schemeClr val="bg1"/>
                </a:solidFill>
              </a:rPr>
              <a:t> هو الذي يستطيع </a:t>
            </a:r>
            <a:r>
              <a:rPr lang="ar-IQ" sz="2400" dirty="0" err="1" smtClean="0">
                <a:solidFill>
                  <a:schemeClr val="bg1"/>
                </a:solidFill>
              </a:rPr>
              <a:t>أختيار</a:t>
            </a:r>
            <a:r>
              <a:rPr lang="ar-IQ" sz="2400" dirty="0" smtClean="0">
                <a:solidFill>
                  <a:schemeClr val="bg1"/>
                </a:solidFill>
              </a:rPr>
              <a:t> العدد المناسب من </a:t>
            </a:r>
            <a:r>
              <a:rPr lang="ar-IQ" sz="2400" dirty="0" err="1" smtClean="0">
                <a:solidFill>
                  <a:schemeClr val="bg1"/>
                </a:solidFill>
              </a:rPr>
              <a:t>الانشطة</a:t>
            </a:r>
            <a:r>
              <a:rPr lang="ar-IQ" sz="2400" dirty="0" smtClean="0">
                <a:solidFill>
                  <a:schemeClr val="bg1"/>
                </a:solidFill>
              </a:rPr>
              <a:t> متماشيا مع </a:t>
            </a:r>
            <a:r>
              <a:rPr lang="ar-IQ" sz="2400" dirty="0" err="1" smtClean="0">
                <a:solidFill>
                  <a:schemeClr val="bg1"/>
                </a:solidFill>
              </a:rPr>
              <a:t>الاغراض</a:t>
            </a:r>
            <a:r>
              <a:rPr lang="ar-IQ" sz="2400" dirty="0" smtClean="0">
                <a:solidFill>
                  <a:schemeClr val="bg1"/>
                </a:solidFill>
              </a:rPr>
              <a:t> لتحقيق الهدف الموضوع .حيث </a:t>
            </a:r>
            <a:r>
              <a:rPr lang="ar-IQ" sz="2400" dirty="0" err="1" smtClean="0">
                <a:solidFill>
                  <a:schemeClr val="bg1"/>
                </a:solidFill>
              </a:rPr>
              <a:t>لايستغرق</a:t>
            </a:r>
            <a:r>
              <a:rPr lang="ar-IQ" sz="2400" dirty="0" smtClean="0">
                <a:solidFill>
                  <a:schemeClr val="bg1"/>
                </a:solidFill>
              </a:rPr>
              <a:t> الدرس كله في نشاط واحد مما يؤدي </a:t>
            </a:r>
            <a:r>
              <a:rPr lang="ar-IQ" sz="2400" dirty="0" err="1" smtClean="0">
                <a:solidFill>
                  <a:schemeClr val="bg1"/>
                </a:solidFill>
              </a:rPr>
              <a:t>الى</a:t>
            </a:r>
            <a:r>
              <a:rPr lang="ar-IQ" sz="2400" dirty="0" smtClean="0">
                <a:solidFill>
                  <a:schemeClr val="bg1"/>
                </a:solidFill>
              </a:rPr>
              <a:t> ملل المتعلمين </a:t>
            </a:r>
            <a:r>
              <a:rPr lang="ar-IQ" sz="2400" dirty="0" err="1" smtClean="0">
                <a:solidFill>
                  <a:schemeClr val="bg1"/>
                </a:solidFill>
              </a:rPr>
              <a:t>او</a:t>
            </a:r>
            <a:r>
              <a:rPr lang="ar-IQ" sz="2400" dirty="0" smtClean="0">
                <a:solidFill>
                  <a:schemeClr val="bg1"/>
                </a:solidFill>
              </a:rPr>
              <a:t> يكثر من </a:t>
            </a:r>
            <a:r>
              <a:rPr lang="ar-IQ" sz="2400" dirty="0" err="1" smtClean="0">
                <a:solidFill>
                  <a:schemeClr val="bg1"/>
                </a:solidFill>
              </a:rPr>
              <a:t>الانشطة</a:t>
            </a:r>
            <a:r>
              <a:rPr lang="ar-IQ" sz="2400" dirty="0" smtClean="0">
                <a:solidFill>
                  <a:schemeClr val="bg1"/>
                </a:solidFill>
              </a:rPr>
              <a:t> حيث </a:t>
            </a:r>
            <a:r>
              <a:rPr lang="ar-IQ" sz="2400" dirty="0" err="1" smtClean="0">
                <a:solidFill>
                  <a:schemeClr val="bg1"/>
                </a:solidFill>
              </a:rPr>
              <a:t>لايوجد</a:t>
            </a:r>
            <a:r>
              <a:rPr lang="ar-IQ" sz="2400" dirty="0" smtClean="0">
                <a:solidFill>
                  <a:schemeClr val="bg1"/>
                </a:solidFill>
              </a:rPr>
              <a:t> وقت لممارستها .</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endParaRPr lang="ar-SA" sz="24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0" y="285728"/>
            <a:ext cx="8715404" cy="738664"/>
          </a:xfrm>
          <a:prstGeom prst="rect">
            <a:avLst/>
          </a:prstGeom>
          <a:noFill/>
        </p:spPr>
        <p:txBody>
          <a:bodyPr wrap="square" rtlCol="1">
            <a:spAutoFit/>
          </a:bodyPr>
          <a:lstStyle/>
          <a:p>
            <a:r>
              <a:rPr lang="ar-IQ" b="1" dirty="0" smtClean="0"/>
              <a:t>-</a:t>
            </a:r>
            <a:endParaRPr lang="en-US" sz="3200" dirty="0" smtClean="0">
              <a:solidFill>
                <a:srgbClr val="C00000"/>
              </a:solidFill>
            </a:endParaRPr>
          </a:p>
          <a:p>
            <a:endParaRPr lang="ar-SA" sz="2400" dirty="0"/>
          </a:p>
        </p:txBody>
      </p:sp>
      <p:sp>
        <p:nvSpPr>
          <p:cNvPr id="4" name="مربع نص 3"/>
          <p:cNvSpPr txBox="1"/>
          <p:nvPr/>
        </p:nvSpPr>
        <p:spPr>
          <a:xfrm>
            <a:off x="357158" y="285728"/>
            <a:ext cx="8572560" cy="6740307"/>
          </a:xfrm>
          <a:prstGeom prst="rect">
            <a:avLst/>
          </a:prstGeom>
          <a:noFill/>
        </p:spPr>
        <p:txBody>
          <a:bodyPr wrap="square" rtlCol="1">
            <a:spAutoFit/>
          </a:bodyPr>
          <a:lstStyle/>
          <a:p>
            <a:r>
              <a:rPr lang="ar-IQ" sz="2400" dirty="0" smtClean="0"/>
              <a:t> </a:t>
            </a:r>
            <a:endParaRPr lang="en-US" sz="2400" dirty="0" smtClean="0"/>
          </a:p>
          <a:p>
            <a:r>
              <a:rPr lang="ar-IQ" sz="2400" b="1" dirty="0" smtClean="0">
                <a:solidFill>
                  <a:schemeClr val="bg1"/>
                </a:solidFill>
              </a:rPr>
              <a:t>أهمية الأنشطة التعليمية</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r>
              <a:rPr lang="ar-IQ" sz="2400" dirty="0" smtClean="0">
                <a:solidFill>
                  <a:schemeClr val="bg1"/>
                </a:solidFill>
              </a:rPr>
              <a:t>لا بد أن نتطرق </a:t>
            </a:r>
            <a:r>
              <a:rPr lang="ar-IQ" sz="2400" dirty="0" err="1" smtClean="0">
                <a:solidFill>
                  <a:schemeClr val="bg1"/>
                </a:solidFill>
              </a:rPr>
              <a:t>لاهمية</a:t>
            </a:r>
            <a:r>
              <a:rPr lang="ar-IQ" sz="2400" dirty="0" smtClean="0">
                <a:solidFill>
                  <a:schemeClr val="bg1"/>
                </a:solidFill>
              </a:rPr>
              <a:t> </a:t>
            </a:r>
            <a:r>
              <a:rPr lang="ar-IQ" sz="2400" dirty="0" err="1" smtClean="0">
                <a:solidFill>
                  <a:schemeClr val="bg1"/>
                </a:solidFill>
              </a:rPr>
              <a:t>الانشطة</a:t>
            </a:r>
            <a:r>
              <a:rPr lang="ar-IQ" sz="2400" dirty="0" smtClean="0">
                <a:solidFill>
                  <a:schemeClr val="bg1"/>
                </a:solidFill>
              </a:rPr>
              <a:t> التعليمية لضرورة التعرف عليها .</a:t>
            </a:r>
            <a:endParaRPr lang="en-US" sz="2400" dirty="0" smtClean="0">
              <a:solidFill>
                <a:schemeClr val="bg1"/>
              </a:solidFill>
            </a:endParaRPr>
          </a:p>
          <a:p>
            <a:r>
              <a:rPr lang="ar-IQ" sz="2400" dirty="0" smtClean="0">
                <a:solidFill>
                  <a:schemeClr val="bg1"/>
                </a:solidFill>
              </a:rPr>
              <a:t>1- مراعاة الفروق الفردية بين الطلاب</a:t>
            </a:r>
            <a:endParaRPr lang="en-US" sz="2400" dirty="0" smtClean="0">
              <a:solidFill>
                <a:schemeClr val="bg1"/>
              </a:solidFill>
            </a:endParaRPr>
          </a:p>
          <a:p>
            <a:r>
              <a:rPr lang="ar-IQ" sz="2400" dirty="0" smtClean="0">
                <a:solidFill>
                  <a:schemeClr val="bg1"/>
                </a:solidFill>
              </a:rPr>
              <a:t>2- إدراك أهمية المادة الدراسية ومغزاها</a:t>
            </a:r>
            <a:endParaRPr lang="en-US" sz="2400" dirty="0" smtClean="0">
              <a:solidFill>
                <a:schemeClr val="bg1"/>
              </a:solidFill>
            </a:endParaRPr>
          </a:p>
          <a:p>
            <a:r>
              <a:rPr lang="ar-IQ" sz="2400" dirty="0" smtClean="0">
                <a:solidFill>
                  <a:schemeClr val="bg1"/>
                </a:solidFill>
              </a:rPr>
              <a:t>3-تحقق استمرار انتباه الطلاب طيلة مدة الدرس</a:t>
            </a:r>
            <a:endParaRPr lang="en-US" sz="2400" dirty="0" smtClean="0">
              <a:solidFill>
                <a:schemeClr val="bg1"/>
              </a:solidFill>
            </a:endParaRPr>
          </a:p>
          <a:p>
            <a:r>
              <a:rPr lang="ar-IQ" sz="2400" dirty="0" smtClean="0">
                <a:solidFill>
                  <a:schemeClr val="bg1"/>
                </a:solidFill>
              </a:rPr>
              <a:t>4- تهيئة مواقف عملية تساعد في الكشف على استعدادات الطلاب وميولهم</a:t>
            </a:r>
            <a:endParaRPr lang="en-US" sz="2400" dirty="0" smtClean="0">
              <a:solidFill>
                <a:schemeClr val="bg1"/>
              </a:solidFill>
            </a:endParaRPr>
          </a:p>
          <a:p>
            <a:r>
              <a:rPr lang="ar-IQ" sz="2400" dirty="0" smtClean="0">
                <a:solidFill>
                  <a:schemeClr val="bg1"/>
                </a:solidFill>
              </a:rPr>
              <a:t>5- تنمية بعض السمات الحسنة لدى الطلاب مثل الصبر والإتقان والمثابرة والثقة بالنفس وتبادل الأفكار لتحقيق المزيد من الانجازات .</a:t>
            </a:r>
            <a:endParaRPr lang="en-US" sz="2400" dirty="0" smtClean="0">
              <a:solidFill>
                <a:schemeClr val="bg1"/>
              </a:solidFill>
            </a:endParaRPr>
          </a:p>
          <a:p>
            <a:r>
              <a:rPr lang="ar-IQ" sz="2400" dirty="0" smtClean="0">
                <a:solidFill>
                  <a:schemeClr val="bg1"/>
                </a:solidFill>
              </a:rPr>
              <a:t>6- تعزيز مبدأ التعلم الذاتي والنشاط الذاتي والمشاركة الواعية الايجابية للطالب.</a:t>
            </a:r>
            <a:endParaRPr lang="en-US" sz="2400" dirty="0" smtClean="0">
              <a:solidFill>
                <a:schemeClr val="bg1"/>
              </a:solidFill>
            </a:endParaRPr>
          </a:p>
          <a:p>
            <a:r>
              <a:rPr lang="ar-IQ" sz="2400" dirty="0" smtClean="0">
                <a:solidFill>
                  <a:schemeClr val="bg1"/>
                </a:solidFill>
              </a:rPr>
              <a:t>7- تعزيز حب الاستطلاع لدى الطلاب</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r>
              <a:rPr lang="ar-IQ" sz="2400" b="1" dirty="0" smtClean="0">
                <a:solidFill>
                  <a:schemeClr val="bg1"/>
                </a:solidFill>
              </a:rPr>
              <a:t>معايير اختيار الأنشطة التعليمية وتنفيذها</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r>
              <a:rPr lang="ar-IQ" sz="2400" dirty="0" smtClean="0">
                <a:solidFill>
                  <a:schemeClr val="bg1"/>
                </a:solidFill>
              </a:rPr>
              <a:t>هناك عدد من الأسس والمعايير يتم بموجبها اختيار الأنشطة التعليمية وتنفيذها داخل المدرسة وخارجها منها:</a:t>
            </a:r>
            <a:endParaRPr lang="en-US" sz="2400" dirty="0" smtClean="0">
              <a:solidFill>
                <a:schemeClr val="bg1"/>
              </a:solidFill>
            </a:endParaRPr>
          </a:p>
          <a:p>
            <a:endParaRPr lang="ar-SA" sz="24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500042"/>
            <a:ext cx="8286808" cy="6678751"/>
          </a:xfrm>
          <a:prstGeom prst="rect">
            <a:avLst/>
          </a:prstGeom>
          <a:noFill/>
        </p:spPr>
        <p:txBody>
          <a:bodyPr wrap="square" rtlCol="1">
            <a:spAutoFit/>
          </a:bodyPr>
          <a:lstStyle/>
          <a:p>
            <a:pPr lvl="0"/>
            <a:r>
              <a:rPr lang="ar-IQ" sz="2400" dirty="0" smtClean="0">
                <a:solidFill>
                  <a:schemeClr val="bg1"/>
                </a:solidFill>
              </a:rPr>
              <a:t>يرتبط النشاط بالمنهج ويكون امتدادا طبيعيا للمواقف التعليمية ويرتبط بالهدف وليس عملا طارئا </a:t>
            </a:r>
            <a:r>
              <a:rPr lang="ar-IQ" sz="2400" dirty="0" err="1" smtClean="0">
                <a:solidFill>
                  <a:schemeClr val="bg1"/>
                </a:solidFill>
              </a:rPr>
              <a:t>او</a:t>
            </a:r>
            <a:r>
              <a:rPr lang="ar-IQ" sz="2400" dirty="0" smtClean="0">
                <a:solidFill>
                  <a:schemeClr val="bg1"/>
                </a:solidFill>
              </a:rPr>
              <a:t> شكليا.</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يتسم النشاط بالدقة والجدية في أدائه </a:t>
            </a:r>
            <a:r>
              <a:rPr lang="ar-IQ" sz="2400" dirty="0" err="1" smtClean="0">
                <a:solidFill>
                  <a:schemeClr val="bg1"/>
                </a:solidFill>
              </a:rPr>
              <a:t>او</a:t>
            </a:r>
            <a:r>
              <a:rPr lang="ar-IQ" sz="2400" dirty="0" smtClean="0">
                <a:solidFill>
                  <a:schemeClr val="bg1"/>
                </a:solidFill>
              </a:rPr>
              <a:t> تنفيذه وفي الوقت المناسب ( </a:t>
            </a:r>
            <a:r>
              <a:rPr lang="ar-IQ" sz="2400" dirty="0" err="1" smtClean="0">
                <a:solidFill>
                  <a:schemeClr val="bg1"/>
                </a:solidFill>
              </a:rPr>
              <a:t>اول</a:t>
            </a:r>
            <a:r>
              <a:rPr lang="ar-IQ" sz="2400" dirty="0" smtClean="0">
                <a:solidFill>
                  <a:schemeClr val="bg1"/>
                </a:solidFill>
              </a:rPr>
              <a:t> الدرس-وسط الدرس-</a:t>
            </a:r>
            <a:r>
              <a:rPr lang="ar-IQ" sz="2400" dirty="0" err="1" smtClean="0">
                <a:solidFill>
                  <a:schemeClr val="bg1"/>
                </a:solidFill>
              </a:rPr>
              <a:t>اخر</a:t>
            </a:r>
            <a:r>
              <a:rPr lang="ar-IQ" sz="2400" dirty="0" smtClean="0">
                <a:solidFill>
                  <a:schemeClr val="bg1"/>
                </a:solidFill>
              </a:rPr>
              <a:t> الدرس).</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يقوم النشاط على تخطيط مسبق سواء كان ذلك على مدى العام الدراسي </a:t>
            </a:r>
            <a:r>
              <a:rPr lang="ar-IQ" sz="2400" dirty="0" err="1" smtClean="0">
                <a:solidFill>
                  <a:schemeClr val="bg1"/>
                </a:solidFill>
              </a:rPr>
              <a:t>او</a:t>
            </a:r>
            <a:r>
              <a:rPr lang="ar-IQ" sz="2400" dirty="0" smtClean="0">
                <a:solidFill>
                  <a:schemeClr val="bg1"/>
                </a:solidFill>
              </a:rPr>
              <a:t> الشهر </a:t>
            </a:r>
            <a:r>
              <a:rPr lang="ar-IQ" sz="2400" dirty="0" err="1" smtClean="0">
                <a:solidFill>
                  <a:schemeClr val="bg1"/>
                </a:solidFill>
              </a:rPr>
              <a:t>او</a:t>
            </a:r>
            <a:r>
              <a:rPr lang="ar-IQ" sz="2400" dirty="0" smtClean="0">
                <a:solidFill>
                  <a:schemeClr val="bg1"/>
                </a:solidFill>
              </a:rPr>
              <a:t> الأسبوع من خلال تهيئة المتطلبات والإجراءات اللازمة, أي إن النشاط مستمر طيلة أيام الدراسة.</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تتنوع الأنشطة التعليمية خلال التدريس وعدم الاقتصار على نشاط محدد واحد .</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تخدم الأنشطة التعليمية عددا كبيرا من الطلاب وعدم استثناء عدد قليل من الطلاب بالأنشطة </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تنبثق الأنشطة التعليمية من إمكانات وبيئة المدرسة وواقعها وظروفها كالبيئة الرياضية.</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ترتبط البيئة </a:t>
            </a:r>
            <a:r>
              <a:rPr lang="ar-IQ" sz="2400" dirty="0" err="1" smtClean="0">
                <a:solidFill>
                  <a:schemeClr val="bg1"/>
                </a:solidFill>
              </a:rPr>
              <a:t>بالانشطة</a:t>
            </a:r>
            <a:r>
              <a:rPr lang="ar-IQ" sz="2400" dirty="0" smtClean="0">
                <a:solidFill>
                  <a:schemeClr val="bg1"/>
                </a:solidFill>
              </a:rPr>
              <a:t> التعليمية لطبيعة المادة الدراسية وطبيعة الموضوع الدراسي وطبيعة المتعلمين وتوافر الوقت اللازم </a:t>
            </a:r>
            <a:r>
              <a:rPr lang="ar-IQ" sz="2400" dirty="0" err="1" smtClean="0">
                <a:solidFill>
                  <a:schemeClr val="bg1"/>
                </a:solidFill>
              </a:rPr>
              <a:t>والامكانات</a:t>
            </a:r>
            <a:r>
              <a:rPr lang="ar-IQ" sz="2400" dirty="0" smtClean="0">
                <a:solidFill>
                  <a:schemeClr val="bg1"/>
                </a:solidFill>
              </a:rPr>
              <a:t> المادية والبشرية.</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تخضع </a:t>
            </a:r>
            <a:r>
              <a:rPr lang="ar-IQ" sz="2400" dirty="0" err="1" smtClean="0">
                <a:solidFill>
                  <a:schemeClr val="bg1"/>
                </a:solidFill>
              </a:rPr>
              <a:t>الانشطة</a:t>
            </a:r>
            <a:r>
              <a:rPr lang="ar-IQ" sz="2400" dirty="0" smtClean="0">
                <a:solidFill>
                  <a:schemeClr val="bg1"/>
                </a:solidFill>
              </a:rPr>
              <a:t> التعليمية للتقويم من اجل تعريف نتائج التعلم وتحقق </a:t>
            </a:r>
            <a:r>
              <a:rPr lang="ar-IQ" sz="2400" dirty="0" err="1" smtClean="0">
                <a:solidFill>
                  <a:schemeClr val="bg1"/>
                </a:solidFill>
              </a:rPr>
              <a:t>الاهداف</a:t>
            </a:r>
            <a:r>
              <a:rPr lang="ar-IQ" sz="2400" dirty="0" smtClean="0">
                <a:solidFill>
                  <a:schemeClr val="bg1"/>
                </a:solidFill>
              </a:rPr>
              <a:t> الموضوعة.</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pPr lvl="0"/>
            <a:endParaRPr lang="ar-SA" sz="20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369332"/>
          </a:xfrm>
          <a:prstGeom prst="rect">
            <a:avLst/>
          </a:prstGeom>
          <a:solidFill>
            <a:schemeClr val="accent5">
              <a:lumMod val="60000"/>
              <a:lumOff val="40000"/>
              <a:alpha val="88000"/>
            </a:schemeClr>
          </a:solidFill>
        </p:spPr>
        <p:txBody>
          <a:bodyPr wrap="square" rtlCol="1">
            <a:spAutoFit/>
          </a:bodyPr>
          <a:lstStyle/>
          <a:p>
            <a:r>
              <a:rPr lang="ar-IQ" b="1" dirty="0" smtClean="0"/>
              <a:t> </a:t>
            </a:r>
            <a:endParaRPr lang="ar-SA" sz="23900" dirty="0"/>
          </a:p>
        </p:txBody>
      </p:sp>
      <p:sp>
        <p:nvSpPr>
          <p:cNvPr id="4" name="مربع نص 3"/>
          <p:cNvSpPr txBox="1"/>
          <p:nvPr/>
        </p:nvSpPr>
        <p:spPr>
          <a:xfrm>
            <a:off x="142844" y="642918"/>
            <a:ext cx="8715436" cy="4770537"/>
          </a:xfrm>
          <a:prstGeom prst="rect">
            <a:avLst/>
          </a:prstGeom>
          <a:noFill/>
        </p:spPr>
        <p:txBody>
          <a:bodyPr wrap="square" rtlCol="1">
            <a:spAutoFit/>
          </a:bodyPr>
          <a:lstStyle/>
          <a:p>
            <a:r>
              <a:rPr lang="ar-IQ" sz="2800" b="1" dirty="0" smtClean="0">
                <a:solidFill>
                  <a:schemeClr val="bg1"/>
                </a:solidFill>
              </a:rPr>
              <a:t>أنواع الأنشطة التعليمية حسب التصنيفات</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r>
              <a:rPr lang="ar-IQ" sz="2800" dirty="0" smtClean="0">
                <a:solidFill>
                  <a:schemeClr val="bg1"/>
                </a:solidFill>
              </a:rPr>
              <a:t>هناك عدة تصنيفات </a:t>
            </a:r>
            <a:r>
              <a:rPr lang="ar-IQ" sz="2800" dirty="0" err="1" smtClean="0">
                <a:solidFill>
                  <a:schemeClr val="bg1"/>
                </a:solidFill>
              </a:rPr>
              <a:t>او</a:t>
            </a:r>
            <a:r>
              <a:rPr lang="ar-IQ" sz="2800" dirty="0" smtClean="0">
                <a:solidFill>
                  <a:schemeClr val="bg1"/>
                </a:solidFill>
              </a:rPr>
              <a:t> تقسيمات </a:t>
            </a:r>
            <a:r>
              <a:rPr lang="ar-IQ" sz="2800" dirty="0" err="1" smtClean="0">
                <a:solidFill>
                  <a:schemeClr val="bg1"/>
                </a:solidFill>
              </a:rPr>
              <a:t>للانشطة</a:t>
            </a:r>
            <a:r>
              <a:rPr lang="ar-IQ" sz="2800" dirty="0" smtClean="0">
                <a:solidFill>
                  <a:schemeClr val="bg1"/>
                </a:solidFill>
              </a:rPr>
              <a:t> التعليمية نذكر منها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r>
              <a:rPr lang="ar-IQ" sz="2800" b="1" dirty="0" smtClean="0">
                <a:solidFill>
                  <a:schemeClr val="bg1"/>
                </a:solidFill>
              </a:rPr>
              <a:t>تصنيف (1) الأنشطة المصاحبة:</a:t>
            </a:r>
            <a:r>
              <a:rPr lang="ar-IQ" sz="2800" dirty="0" smtClean="0">
                <a:solidFill>
                  <a:schemeClr val="bg1"/>
                </a:solidFill>
              </a:rPr>
              <a:t> وهي الأنشطة التي تصاحب المنهج سواء كان ذلك داخل الصف </a:t>
            </a:r>
            <a:r>
              <a:rPr lang="ar-IQ" sz="2800" dirty="0" err="1" smtClean="0">
                <a:solidFill>
                  <a:schemeClr val="bg1"/>
                </a:solidFill>
              </a:rPr>
              <a:t>او</a:t>
            </a:r>
            <a:r>
              <a:rPr lang="ar-IQ" sz="2800" dirty="0" smtClean="0">
                <a:solidFill>
                  <a:schemeClr val="bg1"/>
                </a:solidFill>
              </a:rPr>
              <a:t> المدرسة </a:t>
            </a:r>
            <a:r>
              <a:rPr lang="ar-IQ" sz="2800" dirty="0" err="1" smtClean="0">
                <a:solidFill>
                  <a:schemeClr val="bg1"/>
                </a:solidFill>
              </a:rPr>
              <a:t>او</a:t>
            </a:r>
            <a:r>
              <a:rPr lang="ar-IQ" sz="2800" dirty="0" smtClean="0">
                <a:solidFill>
                  <a:schemeClr val="bg1"/>
                </a:solidFill>
              </a:rPr>
              <a:t> خارجها مثل إعداد التقارير والنشرات والمصورات وزيارة </a:t>
            </a:r>
            <a:r>
              <a:rPr lang="ar-IQ" sz="2800" dirty="0" err="1" smtClean="0">
                <a:solidFill>
                  <a:schemeClr val="bg1"/>
                </a:solidFill>
              </a:rPr>
              <a:t>الاماكن</a:t>
            </a:r>
            <a:r>
              <a:rPr lang="ar-IQ" sz="2800" dirty="0" smtClean="0">
                <a:solidFill>
                  <a:schemeClr val="bg1"/>
                </a:solidFill>
              </a:rPr>
              <a:t> التي يشملها المنهج... وغيرها .</a:t>
            </a:r>
            <a:endParaRPr lang="en-US" sz="2800" dirty="0" smtClean="0">
              <a:solidFill>
                <a:schemeClr val="bg1"/>
              </a:solidFill>
            </a:endParaRPr>
          </a:p>
          <a:p>
            <a:r>
              <a:rPr lang="ar-IQ" sz="2800" dirty="0" smtClean="0">
                <a:solidFill>
                  <a:schemeClr val="bg1"/>
                </a:solidFill>
              </a:rPr>
              <a:t>كذلك فان الأنشطة الحرة  : هي الأنشطة التي يقوم </a:t>
            </a:r>
            <a:r>
              <a:rPr lang="ar-IQ" sz="2800" dirty="0" err="1" smtClean="0">
                <a:solidFill>
                  <a:schemeClr val="bg1"/>
                </a:solidFill>
              </a:rPr>
              <a:t>بها</a:t>
            </a:r>
            <a:r>
              <a:rPr lang="ar-IQ" sz="2800" dirty="0" smtClean="0">
                <a:solidFill>
                  <a:schemeClr val="bg1"/>
                </a:solidFill>
              </a:rPr>
              <a:t> الطلاب بهدف خدمة المواد الدراسية والتعبير عن ميولهم وهواياتهم ورغباتهم وخدمة النمو الشامل للطلاب والمساهمة في </a:t>
            </a:r>
            <a:r>
              <a:rPr lang="ar-IQ" sz="2800" dirty="0" err="1" smtClean="0">
                <a:solidFill>
                  <a:schemeClr val="bg1"/>
                </a:solidFill>
              </a:rPr>
              <a:t>اعداد</a:t>
            </a:r>
            <a:r>
              <a:rPr lang="ar-IQ" sz="2800" dirty="0" smtClean="0">
                <a:solidFill>
                  <a:schemeClr val="bg1"/>
                </a:solidFill>
              </a:rPr>
              <a:t> الحياة .</a:t>
            </a:r>
            <a:endParaRPr lang="en-US" sz="2800" dirty="0" smtClean="0">
              <a:solidFill>
                <a:schemeClr val="bg1"/>
              </a:solidFill>
            </a:endParaRPr>
          </a:p>
          <a:p>
            <a:endParaRPr lang="ar-SA" sz="2400" dirty="0">
              <a:solidFill>
                <a:schemeClr val="bg1">
                  <a:lumMod val="75000"/>
                  <a:lumOff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
            <a:ext cx="9144000" cy="1692771"/>
          </a:xfrm>
          <a:prstGeom prst="rect">
            <a:avLst/>
          </a:prstGeom>
          <a:noFill/>
        </p:spPr>
        <p:txBody>
          <a:bodyPr wrap="square" rtlCol="1">
            <a:spAutoFit/>
          </a:bodyPr>
          <a:lstStyle/>
          <a:p>
            <a:r>
              <a:rPr lang="ar-IQ" sz="1600" b="1" dirty="0" smtClean="0">
                <a:solidFill>
                  <a:schemeClr val="accent1">
                    <a:lumMod val="75000"/>
                  </a:schemeClr>
                </a:solidFill>
              </a:rPr>
              <a:t> </a:t>
            </a:r>
            <a:r>
              <a:rPr lang="ar-IQ" sz="1600" dirty="0" smtClean="0"/>
              <a:t> </a:t>
            </a:r>
            <a:endParaRPr lang="en-US" sz="1600" dirty="0" smtClean="0">
              <a:solidFill>
                <a:schemeClr val="bg1"/>
              </a:solidFill>
            </a:endParaRPr>
          </a:p>
          <a:p>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1600" b="1" dirty="0" smtClean="0"/>
              <a:t> </a:t>
            </a:r>
            <a:endParaRPr lang="en-US" sz="1600" dirty="0" smtClean="0"/>
          </a:p>
          <a:p>
            <a:r>
              <a:rPr lang="ar-IQ" sz="1600" b="1" dirty="0" smtClean="0"/>
              <a:t> </a:t>
            </a:r>
            <a:endParaRPr lang="en-US" sz="1600" dirty="0" smtClean="0"/>
          </a:p>
          <a:p>
            <a:endParaRPr lang="ar-SA" sz="1600" dirty="0">
              <a:solidFill>
                <a:schemeClr val="accent6">
                  <a:lumMod val="75000"/>
                </a:schemeClr>
              </a:solidFill>
            </a:endParaRPr>
          </a:p>
        </p:txBody>
      </p:sp>
      <p:sp>
        <p:nvSpPr>
          <p:cNvPr id="4" name="مربع نص 3"/>
          <p:cNvSpPr txBox="1"/>
          <p:nvPr/>
        </p:nvSpPr>
        <p:spPr>
          <a:xfrm>
            <a:off x="285720" y="500042"/>
            <a:ext cx="8501122" cy="7109639"/>
          </a:xfrm>
          <a:prstGeom prst="rect">
            <a:avLst/>
          </a:prstGeom>
          <a:noFill/>
        </p:spPr>
        <p:txBody>
          <a:bodyPr wrap="square" rtlCol="1">
            <a:spAutoFit/>
          </a:bodyPr>
          <a:lstStyle/>
          <a:p>
            <a:r>
              <a:rPr lang="ar-IQ" sz="2400" b="1" dirty="0" smtClean="0">
                <a:solidFill>
                  <a:schemeClr val="bg1"/>
                </a:solidFill>
              </a:rPr>
              <a:t>تصنيف (2) النشاط الرياضي الداخلي:</a:t>
            </a:r>
            <a:r>
              <a:rPr lang="ar-IQ" sz="2400" dirty="0" smtClean="0">
                <a:solidFill>
                  <a:schemeClr val="bg1"/>
                </a:solidFill>
              </a:rPr>
              <a:t> أن الغاية من هذا النشاط هو </a:t>
            </a:r>
            <a:r>
              <a:rPr lang="ar-IQ" sz="2400" dirty="0" err="1" smtClean="0">
                <a:solidFill>
                  <a:schemeClr val="bg1"/>
                </a:solidFill>
              </a:rPr>
              <a:t>اتاحة</a:t>
            </a:r>
            <a:r>
              <a:rPr lang="ar-IQ" sz="2400" dirty="0" smtClean="0">
                <a:solidFill>
                  <a:schemeClr val="bg1"/>
                </a:solidFill>
              </a:rPr>
              <a:t> الفرصة الجيدة لكل طالب للاشتراك في جانب </a:t>
            </a:r>
            <a:r>
              <a:rPr lang="ar-IQ" sz="2400" dirty="0" err="1" smtClean="0">
                <a:solidFill>
                  <a:schemeClr val="bg1"/>
                </a:solidFill>
              </a:rPr>
              <a:t>اكثر</a:t>
            </a:r>
            <a:r>
              <a:rPr lang="ar-IQ" sz="2400" dirty="0" smtClean="0">
                <a:solidFill>
                  <a:schemeClr val="bg1"/>
                </a:solidFill>
              </a:rPr>
              <a:t> من </a:t>
            </a:r>
            <a:r>
              <a:rPr lang="ar-IQ" sz="2400" dirty="0" err="1" smtClean="0">
                <a:solidFill>
                  <a:schemeClr val="bg1"/>
                </a:solidFill>
              </a:rPr>
              <a:t>هوايتة</a:t>
            </a:r>
            <a:r>
              <a:rPr lang="ar-IQ" sz="2400" dirty="0" smtClean="0">
                <a:solidFill>
                  <a:schemeClr val="bg1"/>
                </a:solidFill>
              </a:rPr>
              <a:t> الرياضية, ويعتبر </a:t>
            </a:r>
            <a:r>
              <a:rPr lang="ar-IQ" sz="2400" dirty="0" err="1" smtClean="0">
                <a:solidFill>
                  <a:schemeClr val="bg1"/>
                </a:solidFill>
              </a:rPr>
              <a:t>احدى</a:t>
            </a:r>
            <a:r>
              <a:rPr lang="ar-IQ" sz="2400" dirty="0" smtClean="0">
                <a:solidFill>
                  <a:schemeClr val="bg1"/>
                </a:solidFill>
              </a:rPr>
              <a:t> </a:t>
            </a:r>
            <a:r>
              <a:rPr lang="ar-IQ" sz="2400" dirty="0" err="1" smtClean="0">
                <a:solidFill>
                  <a:schemeClr val="bg1"/>
                </a:solidFill>
              </a:rPr>
              <a:t>الاجزاء</a:t>
            </a:r>
            <a:r>
              <a:rPr lang="ar-IQ" sz="2400" dirty="0" smtClean="0">
                <a:solidFill>
                  <a:schemeClr val="bg1"/>
                </a:solidFill>
              </a:rPr>
              <a:t> المكملة لبرنامج التربية الرياضية في المدرسة .</a:t>
            </a:r>
            <a:endParaRPr lang="en-US" sz="2400" dirty="0" smtClean="0">
              <a:solidFill>
                <a:schemeClr val="bg1"/>
              </a:solidFill>
            </a:endParaRPr>
          </a:p>
          <a:p>
            <a:r>
              <a:rPr lang="ar-IQ" sz="2400" dirty="0" smtClean="0">
                <a:solidFill>
                  <a:schemeClr val="bg1"/>
                </a:solidFill>
              </a:rPr>
              <a:t>وهناك نقاط </a:t>
            </a:r>
            <a:r>
              <a:rPr lang="ar-IQ" sz="2400" dirty="0" err="1" smtClean="0">
                <a:solidFill>
                  <a:schemeClr val="bg1"/>
                </a:solidFill>
              </a:rPr>
              <a:t>اساسية</a:t>
            </a:r>
            <a:r>
              <a:rPr lang="ar-IQ" sz="2400" dirty="0" smtClean="0">
                <a:solidFill>
                  <a:schemeClr val="bg1"/>
                </a:solidFill>
              </a:rPr>
              <a:t> يجب مراعاتها في النشاط الرياضي الداخلي وهي:</a:t>
            </a:r>
            <a:endParaRPr lang="en-US" sz="2400" dirty="0" smtClean="0">
              <a:solidFill>
                <a:schemeClr val="bg1"/>
              </a:solidFill>
            </a:endParaRPr>
          </a:p>
          <a:p>
            <a:pPr lvl="0"/>
            <a:r>
              <a:rPr lang="ar-IQ" sz="2400" dirty="0" smtClean="0">
                <a:solidFill>
                  <a:schemeClr val="bg1"/>
                </a:solidFill>
              </a:rPr>
              <a:t>1-يمكن تعلم مهارات لا يجد الطالب الفرصة الكافية </a:t>
            </a:r>
            <a:r>
              <a:rPr lang="ar-IQ" sz="2400" dirty="0" err="1" smtClean="0">
                <a:solidFill>
                  <a:schemeClr val="bg1"/>
                </a:solidFill>
              </a:rPr>
              <a:t>لتكراراها</a:t>
            </a:r>
            <a:r>
              <a:rPr lang="ar-IQ" sz="2400" dirty="0" smtClean="0">
                <a:solidFill>
                  <a:schemeClr val="bg1"/>
                </a:solidFill>
              </a:rPr>
              <a:t> وتحقيقها في حالة التطبيق </a:t>
            </a:r>
            <a:r>
              <a:rPr lang="ar-IQ" sz="2400" dirty="0" err="1" smtClean="0">
                <a:solidFill>
                  <a:schemeClr val="bg1"/>
                </a:solidFill>
              </a:rPr>
              <a:t>اثناء</a:t>
            </a:r>
            <a:r>
              <a:rPr lang="ar-IQ" sz="2400" dirty="0" smtClean="0">
                <a:solidFill>
                  <a:schemeClr val="bg1"/>
                </a:solidFill>
              </a:rPr>
              <a:t> درس التربية الرياضية , ولكن باستطاعته تفعيل ذلك </a:t>
            </a:r>
            <a:r>
              <a:rPr lang="ar-IQ" sz="2400" dirty="0" err="1" smtClean="0">
                <a:solidFill>
                  <a:schemeClr val="bg1"/>
                </a:solidFill>
              </a:rPr>
              <a:t>اثناء</a:t>
            </a:r>
            <a:r>
              <a:rPr lang="ar-IQ" sz="2400" dirty="0" smtClean="0">
                <a:solidFill>
                  <a:schemeClr val="bg1"/>
                </a:solidFill>
              </a:rPr>
              <a:t> ممارسته هذا النشاط .</a:t>
            </a:r>
            <a:endParaRPr lang="en-US" sz="2400" dirty="0" smtClean="0">
              <a:solidFill>
                <a:schemeClr val="bg1"/>
              </a:solidFill>
            </a:endParaRPr>
          </a:p>
          <a:p>
            <a:pPr lvl="0"/>
            <a:r>
              <a:rPr lang="ar-IQ" sz="2400" dirty="0" smtClean="0">
                <a:solidFill>
                  <a:schemeClr val="bg1"/>
                </a:solidFill>
              </a:rPr>
              <a:t>2-المنهاج الداخلي هو امتداد لمنهاج درس التربية الرياضية .</a:t>
            </a:r>
            <a:endParaRPr lang="en-US" sz="2400" dirty="0" smtClean="0">
              <a:solidFill>
                <a:schemeClr val="bg1"/>
              </a:solidFill>
            </a:endParaRPr>
          </a:p>
          <a:p>
            <a:pPr lvl="0"/>
            <a:r>
              <a:rPr lang="ar-IQ" sz="2400" dirty="0" smtClean="0">
                <a:solidFill>
                  <a:schemeClr val="bg1"/>
                </a:solidFill>
              </a:rPr>
              <a:t>3-النشاط الداخلي يختلف من مدرسة </a:t>
            </a:r>
            <a:r>
              <a:rPr lang="ar-IQ" sz="2400" dirty="0" err="1" smtClean="0">
                <a:solidFill>
                  <a:schemeClr val="bg1"/>
                </a:solidFill>
              </a:rPr>
              <a:t>للاخرى</a:t>
            </a:r>
            <a:r>
              <a:rPr lang="ar-IQ" sz="2400" dirty="0" smtClean="0">
                <a:solidFill>
                  <a:schemeClr val="bg1"/>
                </a:solidFill>
              </a:rPr>
              <a:t> ومن منطقة </a:t>
            </a:r>
            <a:r>
              <a:rPr lang="ar-IQ" sz="2400" dirty="0" err="1" smtClean="0">
                <a:solidFill>
                  <a:schemeClr val="bg1"/>
                </a:solidFill>
              </a:rPr>
              <a:t>لاخرى</a:t>
            </a:r>
            <a:r>
              <a:rPr lang="ar-IQ" sz="2400" dirty="0" smtClean="0">
                <a:solidFill>
                  <a:schemeClr val="bg1"/>
                </a:solidFill>
              </a:rPr>
              <a:t>  تبعا لعوامل مهمة منها </a:t>
            </a:r>
            <a:r>
              <a:rPr lang="ar-IQ" sz="2400" dirty="0" err="1" smtClean="0">
                <a:solidFill>
                  <a:schemeClr val="bg1"/>
                </a:solidFill>
              </a:rPr>
              <a:t>الامكانات</a:t>
            </a:r>
            <a:r>
              <a:rPr lang="ar-IQ" sz="2400" dirty="0" smtClean="0">
                <a:solidFill>
                  <a:schemeClr val="bg1"/>
                </a:solidFill>
              </a:rPr>
              <a:t> الموجودة داخل المدرسة وحجم المدرسة وتكامل </a:t>
            </a:r>
            <a:r>
              <a:rPr lang="ar-IQ" sz="2400" dirty="0" err="1" smtClean="0">
                <a:solidFill>
                  <a:schemeClr val="bg1"/>
                </a:solidFill>
              </a:rPr>
              <a:t>الاجهزة</a:t>
            </a:r>
            <a:r>
              <a:rPr lang="ar-IQ" sz="2400" dirty="0" smtClean="0">
                <a:solidFill>
                  <a:schemeClr val="bg1"/>
                </a:solidFill>
              </a:rPr>
              <a:t> </a:t>
            </a:r>
            <a:r>
              <a:rPr lang="ar-IQ" sz="2400" dirty="0" err="1" smtClean="0">
                <a:solidFill>
                  <a:schemeClr val="bg1"/>
                </a:solidFill>
              </a:rPr>
              <a:t>والادوات</a:t>
            </a:r>
            <a:r>
              <a:rPr lang="ar-IQ" sz="2400" dirty="0" smtClean="0">
                <a:solidFill>
                  <a:schemeClr val="bg1"/>
                </a:solidFill>
              </a:rPr>
              <a:t> ورغبة الطلاب.</a:t>
            </a:r>
            <a:endParaRPr lang="en-US" sz="2400" dirty="0" smtClean="0">
              <a:solidFill>
                <a:schemeClr val="bg1"/>
              </a:solidFill>
            </a:endParaRPr>
          </a:p>
          <a:p>
            <a:pPr lvl="0"/>
            <a:r>
              <a:rPr lang="ar-IQ" sz="2400" dirty="0" smtClean="0">
                <a:solidFill>
                  <a:schemeClr val="bg1"/>
                </a:solidFill>
              </a:rPr>
              <a:t>4-اختيار الفعاليات التي يكون تكاليفها قليلة .</a:t>
            </a:r>
            <a:endParaRPr lang="en-US" sz="2400" dirty="0" smtClean="0">
              <a:solidFill>
                <a:schemeClr val="bg1"/>
              </a:solidFill>
            </a:endParaRPr>
          </a:p>
          <a:p>
            <a:pPr lvl="0"/>
            <a:r>
              <a:rPr lang="ar-IQ" sz="2400" dirty="0" smtClean="0">
                <a:solidFill>
                  <a:schemeClr val="bg1"/>
                </a:solidFill>
              </a:rPr>
              <a:t>لا يحبذ كثرة الفعاليات لدرجة كبيرة بحيث لا يمكن السيطرة عليها </a:t>
            </a:r>
            <a:endParaRPr lang="en-US" sz="2400" dirty="0" smtClean="0">
              <a:solidFill>
                <a:schemeClr val="bg1"/>
              </a:solidFill>
            </a:endParaRPr>
          </a:p>
          <a:p>
            <a:pPr lvl="0"/>
            <a:r>
              <a:rPr lang="ar-IQ" sz="2400" dirty="0" smtClean="0">
                <a:solidFill>
                  <a:schemeClr val="bg1"/>
                </a:solidFill>
              </a:rPr>
              <a:t>5-الكشف عن خامات رياضية جديدة تبشر بمستقبل رياضي ممتاز .</a:t>
            </a:r>
            <a:endParaRPr lang="en-US" sz="2400" dirty="0" smtClean="0">
              <a:solidFill>
                <a:schemeClr val="bg1"/>
              </a:solidFill>
            </a:endParaRPr>
          </a:p>
          <a:p>
            <a:pPr lvl="0"/>
            <a:r>
              <a:rPr lang="ar-IQ" sz="2400" dirty="0" smtClean="0">
                <a:solidFill>
                  <a:schemeClr val="bg1"/>
                </a:solidFill>
              </a:rPr>
              <a:t>6-يوفر النشاط الداخلي جوا اجتماعيا , </a:t>
            </a:r>
            <a:r>
              <a:rPr lang="ar-IQ" sz="2400" dirty="0" err="1" smtClean="0">
                <a:solidFill>
                  <a:schemeClr val="bg1"/>
                </a:solidFill>
              </a:rPr>
              <a:t>اذ</a:t>
            </a:r>
            <a:r>
              <a:rPr lang="ar-IQ" sz="2400" dirty="0" smtClean="0">
                <a:solidFill>
                  <a:schemeClr val="bg1"/>
                </a:solidFill>
              </a:rPr>
              <a:t> يلتقي </a:t>
            </a:r>
            <a:r>
              <a:rPr lang="ar-IQ" sz="2400" dirty="0" err="1" smtClean="0">
                <a:solidFill>
                  <a:schemeClr val="bg1"/>
                </a:solidFill>
              </a:rPr>
              <a:t>باكبر</a:t>
            </a:r>
            <a:r>
              <a:rPr lang="ar-IQ" sz="2400" dirty="0" smtClean="0">
                <a:solidFill>
                  <a:schemeClr val="bg1"/>
                </a:solidFill>
              </a:rPr>
              <a:t> عدد ممكن من طلاب المدرسة .</a:t>
            </a:r>
            <a:endParaRPr lang="en-US" sz="2400" dirty="0" smtClean="0">
              <a:solidFill>
                <a:schemeClr val="bg1"/>
              </a:solidFill>
            </a:endParaRPr>
          </a:p>
          <a:p>
            <a:pPr lvl="0"/>
            <a:r>
              <a:rPr lang="ar-IQ" sz="2400" dirty="0" smtClean="0">
                <a:solidFill>
                  <a:schemeClr val="bg1"/>
                </a:solidFill>
              </a:rPr>
              <a:t>التدريب على القيادة الراشدة من خلال </a:t>
            </a:r>
            <a:r>
              <a:rPr lang="ar-IQ" sz="2400" dirty="0" err="1" smtClean="0">
                <a:solidFill>
                  <a:schemeClr val="bg1"/>
                </a:solidFill>
              </a:rPr>
              <a:t>اعداد</a:t>
            </a:r>
            <a:r>
              <a:rPr lang="ar-IQ" sz="2400" dirty="0" smtClean="0">
                <a:solidFill>
                  <a:schemeClr val="bg1"/>
                </a:solidFill>
              </a:rPr>
              <a:t> الطلاب للملاعب </a:t>
            </a:r>
            <a:r>
              <a:rPr lang="ar-IQ" sz="2400" dirty="0" err="1" smtClean="0">
                <a:solidFill>
                  <a:schemeClr val="bg1"/>
                </a:solidFill>
              </a:rPr>
              <a:t>والادوات</a:t>
            </a:r>
            <a:r>
              <a:rPr lang="ar-IQ" sz="2400" dirty="0" smtClean="0">
                <a:solidFill>
                  <a:schemeClr val="bg1"/>
                </a:solidFill>
              </a:rPr>
              <a:t> والمشاركة في تحكيم </a:t>
            </a:r>
            <a:r>
              <a:rPr lang="ar-IQ" sz="2400" dirty="0" err="1" smtClean="0">
                <a:solidFill>
                  <a:schemeClr val="bg1"/>
                </a:solidFill>
              </a:rPr>
              <a:t>المبارات</a:t>
            </a:r>
            <a:r>
              <a:rPr lang="ar-IQ" sz="2400" dirty="0" smtClean="0">
                <a:solidFill>
                  <a:schemeClr val="bg1"/>
                </a:solidFill>
              </a:rPr>
              <a:t> .</a:t>
            </a:r>
            <a:endParaRPr lang="en-US" sz="2400" dirty="0" smtClean="0">
              <a:solidFill>
                <a:schemeClr val="bg1"/>
              </a:solidFill>
            </a:endParaRPr>
          </a:p>
          <a:p>
            <a:r>
              <a:rPr lang="en-US" sz="2400" dirty="0" smtClean="0">
                <a:solidFill>
                  <a:schemeClr val="bg1"/>
                </a:solidFill>
              </a:rPr>
              <a:t> </a:t>
            </a:r>
          </a:p>
          <a:p>
            <a:r>
              <a:rPr lang="ar-IQ" sz="2400" dirty="0" smtClean="0">
                <a:solidFill>
                  <a:schemeClr val="bg1"/>
                </a:solidFill>
              </a:rPr>
              <a:t> </a:t>
            </a:r>
            <a:endParaRPr lang="en-US" sz="2400" dirty="0" smtClean="0">
              <a:solidFill>
                <a:schemeClr val="bg1"/>
              </a:solidFill>
            </a:endParaRPr>
          </a:p>
          <a:p>
            <a:endParaRPr lang="ar-SA" sz="24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357166"/>
            <a:ext cx="8429684" cy="7201972"/>
          </a:xfrm>
          <a:prstGeom prst="rect">
            <a:avLst/>
          </a:prstGeom>
          <a:noFill/>
        </p:spPr>
        <p:txBody>
          <a:bodyPr wrap="square" rtlCol="1">
            <a:spAutoFit/>
          </a:bodyPr>
          <a:lstStyle/>
          <a:p>
            <a:r>
              <a:rPr lang="ar-IQ" sz="2800" dirty="0" smtClean="0"/>
              <a:t> </a:t>
            </a:r>
            <a:endParaRPr lang="en-US" sz="2800" dirty="0" smtClean="0"/>
          </a:p>
          <a:p>
            <a:r>
              <a:rPr lang="ar-IQ" sz="2000" b="1" dirty="0" smtClean="0">
                <a:solidFill>
                  <a:schemeClr val="bg1"/>
                </a:solidFill>
              </a:rPr>
              <a:t>تصنيف ( 3 ) النشاط الرياضي الخارجي :</a:t>
            </a:r>
            <a:r>
              <a:rPr lang="ar-IQ" sz="2000" dirty="0" smtClean="0">
                <a:solidFill>
                  <a:schemeClr val="bg1"/>
                </a:solidFill>
              </a:rPr>
              <a:t>ويعتبر احد </a:t>
            </a:r>
            <a:r>
              <a:rPr lang="ar-IQ" sz="2000" dirty="0" err="1" smtClean="0">
                <a:solidFill>
                  <a:schemeClr val="bg1"/>
                </a:solidFill>
              </a:rPr>
              <a:t>الاجزاء</a:t>
            </a:r>
            <a:r>
              <a:rPr lang="ar-IQ" sz="2000" dirty="0" smtClean="0">
                <a:solidFill>
                  <a:schemeClr val="bg1"/>
                </a:solidFill>
              </a:rPr>
              <a:t> المكملة لبرنامج التربية الرياضية </a:t>
            </a:r>
            <a:r>
              <a:rPr lang="ar-IQ" sz="2000" dirty="0" err="1" smtClean="0">
                <a:solidFill>
                  <a:schemeClr val="bg1"/>
                </a:solidFill>
              </a:rPr>
              <a:t>بالمدرسه</a:t>
            </a:r>
            <a:r>
              <a:rPr lang="ar-IQ" sz="2000" dirty="0" smtClean="0">
                <a:solidFill>
                  <a:schemeClr val="bg1"/>
                </a:solidFill>
              </a:rPr>
              <a:t> وهو يخص الطلاب الجيدين في الفرق الرياضية... وهو النشاط الذي يتسابق فيه فريقا كل من مدرسة.... وهو استمرار للنشاط الرياضي الداخلي وفيه تتاح الفرص المناسبة لاستخدام هذه المهارات في المباراة التنافسية ومن أهم أهداف النشاط الخارجي : </a:t>
            </a:r>
            <a:endParaRPr lang="en-US" sz="2000" dirty="0" smtClean="0">
              <a:solidFill>
                <a:schemeClr val="bg1"/>
              </a:solidFill>
            </a:endParaRPr>
          </a:p>
          <a:p>
            <a:pPr lvl="0"/>
            <a:r>
              <a:rPr lang="ar-IQ" sz="2000" dirty="0" smtClean="0">
                <a:solidFill>
                  <a:schemeClr val="bg1"/>
                </a:solidFill>
              </a:rPr>
              <a:t>الارتفاع لمستوى الأداء الرياضي .</a:t>
            </a:r>
            <a:endParaRPr lang="en-US" sz="2000" dirty="0" smtClean="0">
              <a:solidFill>
                <a:schemeClr val="bg1"/>
              </a:solidFill>
            </a:endParaRPr>
          </a:p>
          <a:p>
            <a:pPr lvl="0"/>
            <a:r>
              <a:rPr lang="ar-IQ" sz="2000" dirty="0" smtClean="0">
                <a:solidFill>
                  <a:schemeClr val="bg1"/>
                </a:solidFill>
              </a:rPr>
              <a:t>إتاحة الفرص الجيدة لتعلم قوانين الألعاب .</a:t>
            </a:r>
            <a:endParaRPr lang="en-US" sz="2000" dirty="0" smtClean="0">
              <a:solidFill>
                <a:schemeClr val="bg1"/>
              </a:solidFill>
            </a:endParaRPr>
          </a:p>
          <a:p>
            <a:pPr lvl="0"/>
            <a:r>
              <a:rPr lang="ar-IQ" sz="2000" dirty="0" smtClean="0">
                <a:solidFill>
                  <a:schemeClr val="bg1"/>
                </a:solidFill>
              </a:rPr>
              <a:t>التدريب على القيادة الجيدة .</a:t>
            </a:r>
            <a:endParaRPr lang="en-US" sz="2000" dirty="0" smtClean="0">
              <a:solidFill>
                <a:schemeClr val="bg1"/>
              </a:solidFill>
            </a:endParaRPr>
          </a:p>
          <a:p>
            <a:pPr lvl="0"/>
            <a:r>
              <a:rPr lang="ar-IQ" sz="2000" dirty="0" smtClean="0">
                <a:solidFill>
                  <a:schemeClr val="bg1"/>
                </a:solidFill>
              </a:rPr>
              <a:t>فسح المجال لممارسة الاعتماد على النفس .</a:t>
            </a:r>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2000" b="1" dirty="0" smtClean="0">
                <a:solidFill>
                  <a:schemeClr val="bg1"/>
                </a:solidFill>
              </a:rPr>
              <a:t>تصنيف ( 4) على أساس المكان الذي يتم في النشاط .</a:t>
            </a:r>
            <a:r>
              <a:rPr lang="ar-IQ" sz="2000" dirty="0" smtClean="0">
                <a:solidFill>
                  <a:schemeClr val="bg1"/>
                </a:solidFill>
              </a:rPr>
              <a:t>حيث تقام بعض </a:t>
            </a:r>
            <a:r>
              <a:rPr lang="ar-IQ" sz="2000" dirty="0" err="1" smtClean="0">
                <a:solidFill>
                  <a:schemeClr val="bg1"/>
                </a:solidFill>
              </a:rPr>
              <a:t>الانشطة</a:t>
            </a:r>
            <a:r>
              <a:rPr lang="ar-IQ" sz="2000" dirty="0" smtClean="0">
                <a:solidFill>
                  <a:schemeClr val="bg1"/>
                </a:solidFill>
              </a:rPr>
              <a:t> داخل غرفة الصف مثل عرض فلم عن مهارة معينه </a:t>
            </a:r>
            <a:r>
              <a:rPr lang="ar-IQ" sz="2000" dirty="0" err="1" smtClean="0">
                <a:solidFill>
                  <a:schemeClr val="bg1"/>
                </a:solidFill>
              </a:rPr>
              <a:t>او</a:t>
            </a:r>
            <a:r>
              <a:rPr lang="ar-IQ" sz="2000" dirty="0" smtClean="0">
                <a:solidFill>
                  <a:schemeClr val="bg1"/>
                </a:solidFill>
              </a:rPr>
              <a:t> مباريات لكرة القدم </a:t>
            </a:r>
            <a:r>
              <a:rPr lang="ar-IQ" sz="2000" dirty="0" err="1" smtClean="0">
                <a:solidFill>
                  <a:schemeClr val="bg1"/>
                </a:solidFill>
              </a:rPr>
              <a:t>او</a:t>
            </a:r>
            <a:r>
              <a:rPr lang="ar-IQ" sz="2000" dirty="0" smtClean="0">
                <a:solidFill>
                  <a:schemeClr val="bg1"/>
                </a:solidFill>
              </a:rPr>
              <a:t> مناقشة بعض فقرات قانون كرة اليد .</a:t>
            </a:r>
            <a:r>
              <a:rPr lang="ar-IQ" sz="2000" dirty="0" err="1" smtClean="0">
                <a:solidFill>
                  <a:schemeClr val="bg1"/>
                </a:solidFill>
              </a:rPr>
              <a:t>او</a:t>
            </a:r>
            <a:r>
              <a:rPr lang="ar-IQ" sz="2000" dirty="0" smtClean="0">
                <a:solidFill>
                  <a:schemeClr val="bg1"/>
                </a:solidFill>
              </a:rPr>
              <a:t> </a:t>
            </a:r>
            <a:r>
              <a:rPr lang="ar-IQ" sz="2000" dirty="0" err="1" smtClean="0">
                <a:solidFill>
                  <a:schemeClr val="bg1"/>
                </a:solidFill>
              </a:rPr>
              <a:t>انشطة</a:t>
            </a:r>
            <a:r>
              <a:rPr lang="ar-IQ" sz="2000" dirty="0" smtClean="0">
                <a:solidFill>
                  <a:schemeClr val="bg1"/>
                </a:solidFill>
              </a:rPr>
              <a:t> داخل وخارج نطاق المدرسة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b="1" dirty="0" smtClean="0">
                <a:solidFill>
                  <a:schemeClr val="bg1"/>
                </a:solidFill>
              </a:rPr>
              <a:t>تصنيف (5 ) على أساسا الحواس </a:t>
            </a:r>
            <a:endParaRPr lang="en-US" sz="2000" dirty="0" smtClean="0">
              <a:solidFill>
                <a:schemeClr val="bg1"/>
              </a:solidFill>
            </a:endParaRPr>
          </a:p>
          <a:p>
            <a:r>
              <a:rPr lang="ar-IQ" sz="2000" dirty="0" smtClean="0">
                <a:solidFill>
                  <a:schemeClr val="bg1"/>
                </a:solidFill>
              </a:rPr>
              <a:t>وهذا يتم عندما </a:t>
            </a:r>
            <a:r>
              <a:rPr lang="ar-IQ" sz="2000" dirty="0" err="1" smtClean="0">
                <a:solidFill>
                  <a:schemeClr val="bg1"/>
                </a:solidFill>
              </a:rPr>
              <a:t>يعمد</a:t>
            </a:r>
            <a:r>
              <a:rPr lang="ar-IQ" sz="2000" dirty="0" smtClean="0">
                <a:solidFill>
                  <a:schemeClr val="bg1"/>
                </a:solidFill>
              </a:rPr>
              <a:t> المدرس </a:t>
            </a:r>
            <a:r>
              <a:rPr lang="ar-IQ" sz="2000" dirty="0" err="1" smtClean="0">
                <a:solidFill>
                  <a:schemeClr val="bg1"/>
                </a:solidFill>
              </a:rPr>
              <a:t>الى</a:t>
            </a:r>
            <a:r>
              <a:rPr lang="ar-IQ" sz="2000" dirty="0" smtClean="0">
                <a:solidFill>
                  <a:schemeClr val="bg1"/>
                </a:solidFill>
              </a:rPr>
              <a:t> استعمال بعض </a:t>
            </a:r>
            <a:r>
              <a:rPr lang="ar-IQ" sz="2000" dirty="0" err="1" smtClean="0">
                <a:solidFill>
                  <a:schemeClr val="bg1"/>
                </a:solidFill>
              </a:rPr>
              <a:t>الانشطة</a:t>
            </a:r>
            <a:r>
              <a:rPr lang="ar-IQ" sz="2000" dirty="0" smtClean="0">
                <a:solidFill>
                  <a:schemeClr val="bg1"/>
                </a:solidFill>
              </a:rPr>
              <a:t> السمعية مثل تسجيلات الصوت </a:t>
            </a:r>
            <a:r>
              <a:rPr lang="ar-IQ" sz="2000" dirty="0" err="1" smtClean="0">
                <a:solidFill>
                  <a:schemeClr val="bg1"/>
                </a:solidFill>
              </a:rPr>
              <a:t>او</a:t>
            </a:r>
            <a:r>
              <a:rPr lang="ar-IQ" sz="2000" dirty="0" smtClean="0">
                <a:solidFill>
                  <a:schemeClr val="bg1"/>
                </a:solidFill>
              </a:rPr>
              <a:t> المرئية مثل المشاهدات داخل الصف </a:t>
            </a:r>
            <a:r>
              <a:rPr lang="ar-IQ" sz="2000" dirty="0" err="1" smtClean="0">
                <a:solidFill>
                  <a:schemeClr val="bg1"/>
                </a:solidFill>
              </a:rPr>
              <a:t>او</a:t>
            </a:r>
            <a:r>
              <a:rPr lang="ar-IQ" sz="2000" dirty="0" smtClean="0">
                <a:solidFill>
                  <a:schemeClr val="bg1"/>
                </a:solidFill>
              </a:rPr>
              <a:t> </a:t>
            </a:r>
            <a:r>
              <a:rPr lang="ar-IQ" sz="2000" dirty="0" err="1" smtClean="0">
                <a:solidFill>
                  <a:schemeClr val="bg1"/>
                </a:solidFill>
              </a:rPr>
              <a:t>الساحه</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500042"/>
            <a:ext cx="8358246" cy="6740307"/>
          </a:xfrm>
          <a:prstGeom prst="rect">
            <a:avLst/>
          </a:prstGeom>
          <a:noFill/>
        </p:spPr>
        <p:txBody>
          <a:bodyPr wrap="square" rtlCol="1">
            <a:spAutoFit/>
          </a:bodyPr>
          <a:lstStyle/>
          <a:p>
            <a:r>
              <a:rPr lang="ar-IQ" b="1" dirty="0" smtClean="0">
                <a:solidFill>
                  <a:schemeClr val="bg1"/>
                </a:solidFill>
              </a:rPr>
              <a:t>أنواع الوسائل التعليمية</a:t>
            </a:r>
            <a:endParaRPr lang="en-US" dirty="0" smtClean="0">
              <a:solidFill>
                <a:schemeClr val="bg1"/>
              </a:solidFill>
            </a:endParaRPr>
          </a:p>
          <a:p>
            <a:r>
              <a:rPr lang="ar-IQ" dirty="0" smtClean="0">
                <a:solidFill>
                  <a:schemeClr val="bg1"/>
                </a:solidFill>
              </a:rPr>
              <a:t>هناك </a:t>
            </a:r>
            <a:r>
              <a:rPr lang="ar-IQ" dirty="0" err="1" smtClean="0">
                <a:solidFill>
                  <a:schemeClr val="bg1"/>
                </a:solidFill>
              </a:rPr>
              <a:t>انواع</a:t>
            </a:r>
            <a:r>
              <a:rPr lang="ar-IQ" dirty="0" smtClean="0">
                <a:solidFill>
                  <a:schemeClr val="bg1"/>
                </a:solidFill>
              </a:rPr>
              <a:t> عديدة من الوسائل التعليمية </a:t>
            </a:r>
            <a:r>
              <a:rPr lang="ar-IQ" dirty="0" err="1" smtClean="0">
                <a:solidFill>
                  <a:schemeClr val="bg1"/>
                </a:solidFill>
              </a:rPr>
              <a:t>اوالمعينة</a:t>
            </a:r>
            <a:r>
              <a:rPr lang="ar-IQ" dirty="0" smtClean="0">
                <a:solidFill>
                  <a:schemeClr val="bg1"/>
                </a:solidFill>
              </a:rPr>
              <a:t> التي تدخل في مجالات التربية الرياضية وتساعد المدرس في </a:t>
            </a:r>
            <a:r>
              <a:rPr lang="ar-IQ" dirty="0" err="1" smtClean="0">
                <a:solidFill>
                  <a:schemeClr val="bg1"/>
                </a:solidFill>
              </a:rPr>
              <a:t>اتمام</a:t>
            </a:r>
            <a:r>
              <a:rPr lang="ar-IQ" dirty="0" smtClean="0">
                <a:solidFill>
                  <a:schemeClr val="bg1"/>
                </a:solidFill>
              </a:rPr>
              <a:t> التدريس والتعلم ويصنفها التربويون وفقا </a:t>
            </a:r>
            <a:r>
              <a:rPr lang="ar-IQ" dirty="0" err="1" smtClean="0">
                <a:solidFill>
                  <a:schemeClr val="bg1"/>
                </a:solidFill>
              </a:rPr>
              <a:t>لاثارها</a:t>
            </a:r>
            <a:r>
              <a:rPr lang="ar-IQ" dirty="0" smtClean="0">
                <a:solidFill>
                  <a:schemeClr val="bg1"/>
                </a:solidFill>
              </a:rPr>
              <a:t> على الحواس الخمس عند الدارسين , وهي على النحو التالي :</a:t>
            </a:r>
            <a:endParaRPr lang="en-US" dirty="0" smtClean="0">
              <a:solidFill>
                <a:schemeClr val="bg1"/>
              </a:solidFill>
            </a:endParaRPr>
          </a:p>
          <a:p>
            <a:r>
              <a:rPr lang="ar-IQ" b="1" dirty="0" smtClean="0">
                <a:solidFill>
                  <a:schemeClr val="bg1"/>
                </a:solidFill>
              </a:rPr>
              <a:t>المجموعة </a:t>
            </a:r>
            <a:r>
              <a:rPr lang="ar-IQ" b="1" dirty="0" err="1" smtClean="0">
                <a:solidFill>
                  <a:schemeClr val="bg1"/>
                </a:solidFill>
              </a:rPr>
              <a:t>الاولى</a:t>
            </a:r>
            <a:r>
              <a:rPr lang="ar-IQ" b="1" dirty="0" smtClean="0">
                <a:solidFill>
                  <a:schemeClr val="bg1"/>
                </a:solidFill>
              </a:rPr>
              <a:t>  : الوسائل السمعية</a:t>
            </a:r>
            <a:endParaRPr lang="en-US" dirty="0" smtClean="0">
              <a:solidFill>
                <a:schemeClr val="bg1"/>
              </a:solidFill>
            </a:endParaRPr>
          </a:p>
          <a:p>
            <a:r>
              <a:rPr lang="ar-IQ" dirty="0" smtClean="0">
                <a:solidFill>
                  <a:schemeClr val="bg1"/>
                </a:solidFill>
              </a:rPr>
              <a:t>وتضم </a:t>
            </a:r>
            <a:r>
              <a:rPr lang="ar-IQ" dirty="0" err="1" smtClean="0">
                <a:solidFill>
                  <a:schemeClr val="bg1"/>
                </a:solidFill>
              </a:rPr>
              <a:t>الادوات</a:t>
            </a:r>
            <a:r>
              <a:rPr lang="ar-IQ" dirty="0" smtClean="0">
                <a:solidFill>
                  <a:schemeClr val="bg1"/>
                </a:solidFill>
              </a:rPr>
              <a:t> التي تعتمد على حاسة السمع أي كل ما </a:t>
            </a:r>
            <a:r>
              <a:rPr lang="ar-IQ" dirty="0" err="1" smtClean="0">
                <a:solidFill>
                  <a:schemeClr val="bg1"/>
                </a:solidFill>
              </a:rPr>
              <a:t>تسمعة</a:t>
            </a:r>
            <a:r>
              <a:rPr lang="ar-IQ" dirty="0" smtClean="0">
                <a:solidFill>
                  <a:schemeClr val="bg1"/>
                </a:solidFill>
              </a:rPr>
              <a:t> </a:t>
            </a:r>
            <a:r>
              <a:rPr lang="ar-IQ" dirty="0" err="1" smtClean="0">
                <a:solidFill>
                  <a:schemeClr val="bg1"/>
                </a:solidFill>
              </a:rPr>
              <a:t>الاذن</a:t>
            </a:r>
            <a:r>
              <a:rPr lang="ar-IQ" dirty="0" smtClean="0">
                <a:solidFill>
                  <a:schemeClr val="bg1"/>
                </a:solidFill>
              </a:rPr>
              <a:t>, أي يتوقف على حاسة السمع وعلى المدرس أن يتأكد من سماع كل طالب لشرح الحركة المراد تعلمها بأن يكون في مكان مناسب وبصوت يسمعه الجميع وتشمل :</a:t>
            </a:r>
            <a:endParaRPr lang="en-US" dirty="0" smtClean="0">
              <a:solidFill>
                <a:schemeClr val="bg1"/>
              </a:solidFill>
            </a:endParaRPr>
          </a:p>
          <a:p>
            <a:pPr lvl="0"/>
            <a:r>
              <a:rPr lang="ar-IQ" dirty="0" smtClean="0">
                <a:solidFill>
                  <a:schemeClr val="bg1"/>
                </a:solidFill>
              </a:rPr>
              <a:t> </a:t>
            </a:r>
            <a:r>
              <a:rPr lang="ar-IQ" dirty="0" err="1" smtClean="0">
                <a:solidFill>
                  <a:schemeClr val="bg1"/>
                </a:solidFill>
              </a:rPr>
              <a:t>الاذاعة</a:t>
            </a:r>
            <a:r>
              <a:rPr lang="ar-IQ" dirty="0" smtClean="0">
                <a:solidFill>
                  <a:schemeClr val="bg1"/>
                </a:solidFill>
              </a:rPr>
              <a:t> المدرسية  ، المذياع ، الراديو</a:t>
            </a:r>
            <a:endParaRPr lang="en-US" dirty="0" smtClean="0">
              <a:solidFill>
                <a:schemeClr val="bg1"/>
              </a:solidFill>
            </a:endParaRPr>
          </a:p>
          <a:p>
            <a:pPr lvl="0"/>
            <a:r>
              <a:rPr lang="ar-IQ" dirty="0" smtClean="0">
                <a:solidFill>
                  <a:schemeClr val="bg1"/>
                </a:solidFill>
              </a:rPr>
              <a:t>أجهزة التسجيل الصوتي ( وتستخدم لعرض المهارة  )</a:t>
            </a:r>
            <a:endParaRPr lang="en-US" dirty="0" smtClean="0">
              <a:solidFill>
                <a:schemeClr val="bg1"/>
              </a:solidFill>
            </a:endParaRPr>
          </a:p>
          <a:p>
            <a:r>
              <a:rPr lang="ar-IQ" b="1" dirty="0" smtClean="0">
                <a:solidFill>
                  <a:schemeClr val="bg1"/>
                </a:solidFill>
              </a:rPr>
              <a:t>المجموعة الثانية :الوسائل البصرية </a:t>
            </a:r>
            <a:endParaRPr lang="en-US" dirty="0" smtClean="0">
              <a:solidFill>
                <a:schemeClr val="bg1"/>
              </a:solidFill>
            </a:endParaRPr>
          </a:p>
          <a:p>
            <a:r>
              <a:rPr lang="ar-IQ" dirty="0" smtClean="0">
                <a:solidFill>
                  <a:schemeClr val="bg1"/>
                </a:solidFill>
              </a:rPr>
              <a:t>وتضم </a:t>
            </a:r>
            <a:r>
              <a:rPr lang="ar-IQ" dirty="0" err="1" smtClean="0">
                <a:solidFill>
                  <a:schemeClr val="bg1"/>
                </a:solidFill>
              </a:rPr>
              <a:t>الادوات</a:t>
            </a:r>
            <a:r>
              <a:rPr lang="ar-IQ" dirty="0" smtClean="0">
                <a:solidFill>
                  <a:schemeClr val="bg1"/>
                </a:solidFill>
              </a:rPr>
              <a:t> التي تعتمد على حاسة البصر ولها أهمية كبيرة حيث أن تقديم </a:t>
            </a:r>
            <a:r>
              <a:rPr lang="ar-IQ" dirty="0" err="1" smtClean="0">
                <a:solidFill>
                  <a:schemeClr val="bg1"/>
                </a:solidFill>
              </a:rPr>
              <a:t>الانموذج</a:t>
            </a:r>
            <a:r>
              <a:rPr lang="ar-IQ" dirty="0" smtClean="0">
                <a:solidFill>
                  <a:schemeClr val="bg1"/>
                </a:solidFill>
              </a:rPr>
              <a:t> بصورة مرئية يفيد كثيرا خاصة عند تدريس المهارات الحركية المركبة , كذلك يجب </a:t>
            </a:r>
            <a:r>
              <a:rPr lang="ar-IQ" dirty="0" err="1" smtClean="0">
                <a:solidFill>
                  <a:schemeClr val="bg1"/>
                </a:solidFill>
              </a:rPr>
              <a:t>ان</a:t>
            </a:r>
            <a:r>
              <a:rPr lang="ar-IQ" dirty="0" smtClean="0">
                <a:solidFill>
                  <a:schemeClr val="bg1"/>
                </a:solidFill>
              </a:rPr>
              <a:t> يكون الطلاب في وضع يسمح للجميع برؤية هذا النموذج بصورة كاملة وواضحة  وتشمل : -</a:t>
            </a:r>
            <a:endParaRPr lang="en-US" dirty="0" smtClean="0">
              <a:solidFill>
                <a:schemeClr val="bg1"/>
              </a:solidFill>
            </a:endParaRPr>
          </a:p>
          <a:p>
            <a:pPr lvl="0"/>
            <a:r>
              <a:rPr lang="ar-IQ" dirty="0" smtClean="0">
                <a:solidFill>
                  <a:schemeClr val="bg1"/>
                </a:solidFill>
              </a:rPr>
              <a:t>الصور 2-الشرائح 3-</a:t>
            </a:r>
            <a:r>
              <a:rPr lang="ar-IQ" dirty="0" err="1" smtClean="0">
                <a:solidFill>
                  <a:schemeClr val="bg1"/>
                </a:solidFill>
              </a:rPr>
              <a:t>الافلام</a:t>
            </a:r>
            <a:r>
              <a:rPr lang="ar-IQ" dirty="0" smtClean="0">
                <a:solidFill>
                  <a:schemeClr val="bg1"/>
                </a:solidFill>
              </a:rPr>
              <a:t> المتحركة 4-السبورة 5-الخرائط</a:t>
            </a:r>
            <a:endParaRPr lang="en-US" dirty="0" smtClean="0">
              <a:solidFill>
                <a:schemeClr val="bg1"/>
              </a:solidFill>
            </a:endParaRPr>
          </a:p>
          <a:p>
            <a:r>
              <a:rPr lang="ar-IQ" dirty="0" smtClean="0">
                <a:solidFill>
                  <a:schemeClr val="bg1"/>
                </a:solidFill>
              </a:rPr>
              <a:t>6- الرسوم البيانية 7- </a:t>
            </a:r>
            <a:r>
              <a:rPr lang="ar-IQ" dirty="0" err="1" smtClean="0">
                <a:solidFill>
                  <a:schemeClr val="bg1"/>
                </a:solidFill>
              </a:rPr>
              <a:t>الاشكال</a:t>
            </a:r>
            <a:r>
              <a:rPr lang="ar-IQ" dirty="0" smtClean="0">
                <a:solidFill>
                  <a:schemeClr val="bg1"/>
                </a:solidFill>
              </a:rPr>
              <a:t> </a:t>
            </a:r>
            <a:endParaRPr lang="en-US" dirty="0" smtClean="0">
              <a:solidFill>
                <a:schemeClr val="bg1"/>
              </a:solidFill>
            </a:endParaRPr>
          </a:p>
          <a:p>
            <a:r>
              <a:rPr lang="ar-IQ" b="1" dirty="0" smtClean="0">
                <a:solidFill>
                  <a:schemeClr val="bg1"/>
                </a:solidFill>
              </a:rPr>
              <a:t>المجموعة الثالثة :الوسائل السمعية البصرية</a:t>
            </a:r>
            <a:endParaRPr lang="en-US" dirty="0" smtClean="0">
              <a:solidFill>
                <a:schemeClr val="bg1"/>
              </a:solidFill>
            </a:endParaRPr>
          </a:p>
          <a:p>
            <a:r>
              <a:rPr lang="ar-IQ" dirty="0" smtClean="0">
                <a:solidFill>
                  <a:schemeClr val="bg1"/>
                </a:solidFill>
              </a:rPr>
              <a:t>هذا النوع يجمع بين ما تسمعه الأذن وتراه العين في نفس الوقت, أي يشترك فيها حاستا السمع والبصر في وقت واحد, ومن أمثلتها :-</a:t>
            </a:r>
            <a:endParaRPr lang="en-US" dirty="0" smtClean="0">
              <a:solidFill>
                <a:schemeClr val="bg1"/>
              </a:solidFill>
            </a:endParaRPr>
          </a:p>
          <a:p>
            <a:r>
              <a:rPr lang="ar-IQ" dirty="0" smtClean="0">
                <a:solidFill>
                  <a:schemeClr val="bg1"/>
                </a:solidFill>
              </a:rPr>
              <a:t> 1-الفيديو 2-  التلفزيون التربوي 3- أفلام السينما التعليمية.</a:t>
            </a:r>
            <a:endParaRPr lang="en-US" dirty="0" smtClean="0">
              <a:solidFill>
                <a:schemeClr val="bg1"/>
              </a:solidFill>
            </a:endParaRPr>
          </a:p>
          <a:p>
            <a:r>
              <a:rPr lang="ar-IQ" b="1" dirty="0" smtClean="0">
                <a:solidFill>
                  <a:schemeClr val="bg1"/>
                </a:solidFill>
              </a:rPr>
              <a:t>المجموعة الرابعة : وسائل علمية  تشرك حاسة اللمس</a:t>
            </a:r>
            <a:endParaRPr lang="en-US" dirty="0" smtClean="0">
              <a:solidFill>
                <a:schemeClr val="bg1"/>
              </a:solidFill>
            </a:endParaRPr>
          </a:p>
          <a:p>
            <a:r>
              <a:rPr lang="ar-IQ" dirty="0" smtClean="0">
                <a:solidFill>
                  <a:schemeClr val="bg1"/>
                </a:solidFill>
              </a:rPr>
              <a:t>   وتشترك في هذه المرحلة حواس أخرى أهمها حاسة اللمس , وقد تأتي هذه المرحلة في مرحلة التجريب , حيث هذه المرحلة لها أهميتها لأنها عملية تطبيق لما تم سماعه ورؤيته, ويتم التجريب بواسطة المتعلم نفسه , حيث يستطيع الطالب لأول مرة الإحساس بالحركة ومتطلباتها ولمس الأداة أو الجهاز الذي يستخدمه ويتمكن من السيطرة على جسمه في أوضاع مختلفة أثناء الأداء العلمي وتشمل :-</a:t>
            </a:r>
            <a:endParaRPr lang="en-US" dirty="0" smtClean="0">
              <a:solidFill>
                <a:schemeClr val="bg1"/>
              </a:solidFill>
            </a:endParaRP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أثير استخدام التمرينات على اليابسة في بعض المتغيرات الوظيفية والبيوكيميائية والبدنية وانجاز 50 متر سباحة حر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تأثير استخدام التمرينات على اليابسة في بعض المتغيرات الوظيفية والبيوكيميائية والبدنية وانجاز 50 متر سباحة حرة</Template>
  <TotalTime>464</TotalTime>
  <Words>802</Words>
  <Application>Microsoft Office PowerPoint</Application>
  <PresentationFormat>عرض على الشاشة (3:4)‏</PresentationFormat>
  <Paragraphs>130</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تأثير استخدام التمرينات على اليابسة في بعض المتغيرات الوظيفية والبيوكيميائية والبدنية وانجاز 50 متر سباحة حرة</vt:lpstr>
      <vt:lpstr>    محاضرات طرائق التدريس العملي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طرائق التدريس العملي</dc:title>
  <dc:creator>DR.Ahmed Saker 2o1O</dc:creator>
  <cp:lastModifiedBy>mustafa</cp:lastModifiedBy>
  <cp:revision>96</cp:revision>
  <dcterms:created xsi:type="dcterms:W3CDTF">2018-12-10T11:17:48Z</dcterms:created>
  <dcterms:modified xsi:type="dcterms:W3CDTF">2018-12-16T07:51:17Z</dcterms:modified>
</cp:coreProperties>
</file>